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1" r:id="rId2"/>
    <p:sldId id="289" r:id="rId3"/>
    <p:sldId id="400" r:id="rId4"/>
    <p:sldId id="401" r:id="rId5"/>
    <p:sldId id="402" r:id="rId6"/>
    <p:sldId id="403" r:id="rId7"/>
    <p:sldId id="404" r:id="rId8"/>
    <p:sldId id="405" r:id="rId9"/>
    <p:sldId id="407" r:id="rId10"/>
    <p:sldId id="408" r:id="rId11"/>
    <p:sldId id="409" r:id="rId12"/>
    <p:sldId id="413" r:id="rId13"/>
    <p:sldId id="411" r:id="rId14"/>
    <p:sldId id="412" r:id="rId15"/>
    <p:sldId id="40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43" r:id="rId96"/>
    <p:sldId id="339" r:id="rId97"/>
    <p:sldId id="340" r:id="rId98"/>
    <p:sldId id="341" r:id="rId99"/>
    <p:sldId id="342"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71" r:id="rId123"/>
    <p:sldId id="369" r:id="rId124"/>
    <p:sldId id="370" r:id="rId125"/>
    <p:sldId id="367" r:id="rId126"/>
    <p:sldId id="368" r:id="rId127"/>
    <p:sldId id="372" r:id="rId128"/>
    <p:sldId id="373" r:id="rId129"/>
    <p:sldId id="374" r:id="rId130"/>
    <p:sldId id="375" r:id="rId131"/>
    <p:sldId id="376" r:id="rId132"/>
    <p:sldId id="395" r:id="rId133"/>
    <p:sldId id="396" r:id="rId134"/>
    <p:sldId id="397" r:id="rId135"/>
    <p:sldId id="398"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2" r:id="rId151"/>
    <p:sldId id="391" r:id="rId152"/>
    <p:sldId id="393" r:id="rId153"/>
    <p:sldId id="394" r:id="rId154"/>
    <p:sldId id="399"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1202" autoAdjust="0"/>
  </p:normalViewPr>
  <p:slideViewPr>
    <p:cSldViewPr>
      <p:cViewPr varScale="1">
        <p:scale>
          <a:sx n="82" d="100"/>
          <a:sy n="82" d="100"/>
        </p:scale>
        <p:origin x="-99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15D1D0-AB53-401F-BC59-663989E8F754}"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AAB26-BEE6-4082-A848-5EA833DB89E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5D1D0-AB53-401F-BC59-663989E8F754}" type="datetimeFigureOut">
              <a:rPr lang="en-US" smtClean="0"/>
              <a:pPr/>
              <a:t>11/10/2022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AAB26-BEE6-4082-A848-5EA833DB89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Information Technology</a:t>
            </a:r>
            <a:br>
              <a:rPr lang="en-US" dirty="0" smtClean="0"/>
            </a:br>
            <a:r>
              <a:rPr lang="en-US" dirty="0" smtClean="0"/>
              <a:t>UNIT-1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smtClean="0"/>
              <a:t>Channel impairments</a:t>
            </a:r>
            <a:endParaRPr lang="en-US" dirty="0"/>
          </a:p>
        </p:txBody>
      </p:sp>
      <p:sp>
        <p:nvSpPr>
          <p:cNvPr id="3" name="Rectangle 2"/>
          <p:cNvSpPr/>
          <p:nvPr/>
        </p:nvSpPr>
        <p:spPr>
          <a:xfrm>
            <a:off x="228600" y="1143000"/>
            <a:ext cx="8763000" cy="5509200"/>
          </a:xfrm>
          <a:prstGeom prst="rect">
            <a:avLst/>
          </a:prstGeom>
        </p:spPr>
        <p:txBody>
          <a:bodyPr wrap="square">
            <a:spAutoFit/>
          </a:bodyPr>
          <a:lstStyle/>
          <a:p>
            <a:pPr algn="just"/>
            <a:r>
              <a:rPr lang="en-US" sz="2000" b="1" dirty="0" smtClean="0"/>
              <a:t>Channel </a:t>
            </a:r>
            <a:r>
              <a:rPr lang="en-US" sz="2000" b="1" dirty="0" smtClean="0"/>
              <a:t>impairments </a:t>
            </a:r>
            <a:r>
              <a:rPr lang="en-US" sz="2000" dirty="0" smtClean="0"/>
              <a:t>that affect channel performance </a:t>
            </a:r>
            <a:endParaRPr lang="en-US" sz="2000" dirty="0" smtClean="0"/>
          </a:p>
          <a:p>
            <a:pPr algn="just"/>
            <a:r>
              <a:rPr lang="en-US" sz="2800" b="1" dirty="0" smtClean="0"/>
              <a:t>Noise</a:t>
            </a:r>
            <a:endParaRPr lang="en-US" sz="2800" dirty="0" smtClean="0"/>
          </a:p>
          <a:p>
            <a:pPr algn="just"/>
            <a:r>
              <a:rPr lang="en-US" sz="2000" dirty="0" smtClean="0"/>
              <a:t>Noise is one of the channel imperfection or impairment in the received signal at the destination. </a:t>
            </a:r>
            <a:endParaRPr lang="en-US" sz="2000" dirty="0" smtClean="0"/>
          </a:p>
          <a:p>
            <a:pPr algn="just"/>
            <a:r>
              <a:rPr lang="en-US" sz="2000" b="1" dirty="0" smtClean="0"/>
              <a:t> </a:t>
            </a:r>
            <a:r>
              <a:rPr lang="en-US" sz="2000" b="1" dirty="0" smtClean="0"/>
              <a:t>External sources </a:t>
            </a:r>
            <a:r>
              <a:rPr lang="en-US" sz="2000" dirty="0" smtClean="0"/>
              <a:t>interference </a:t>
            </a:r>
            <a:r>
              <a:rPr lang="en-US" sz="2000" dirty="0" smtClean="0"/>
              <a:t>from nearby transmitted signals (cross talk), </a:t>
            </a:r>
            <a:endParaRPr lang="en-US" sz="2000" dirty="0" smtClean="0"/>
          </a:p>
          <a:p>
            <a:pPr algn="just"/>
            <a:r>
              <a:rPr lang="en-US" sz="2000" dirty="0" smtClean="0"/>
              <a:t>interference </a:t>
            </a:r>
            <a:r>
              <a:rPr lang="en-US" sz="2000" dirty="0" smtClean="0"/>
              <a:t>generated by a natural source such as lightning, </a:t>
            </a:r>
            <a:endParaRPr lang="en-US" sz="2000" dirty="0" smtClean="0"/>
          </a:p>
          <a:p>
            <a:pPr algn="just"/>
            <a:r>
              <a:rPr lang="en-US" sz="2000" dirty="0" smtClean="0"/>
              <a:t>solar </a:t>
            </a:r>
            <a:r>
              <a:rPr lang="en-US" sz="2000" dirty="0" smtClean="0"/>
              <a:t>or cosmic radiation, automobile generated radiation, etc. The external noise can be </a:t>
            </a:r>
            <a:r>
              <a:rPr lang="en-US" sz="2000" dirty="0" err="1" smtClean="0"/>
              <a:t>minimised</a:t>
            </a:r>
            <a:r>
              <a:rPr lang="en-US" sz="2000" dirty="0" smtClean="0"/>
              <a:t> and eliminated by the appropriate design of the channel, shielding of </a:t>
            </a:r>
            <a:r>
              <a:rPr lang="en-US" sz="2000" dirty="0" smtClean="0"/>
              <a:t>cables. </a:t>
            </a:r>
            <a:r>
              <a:rPr lang="en-US" sz="2000" dirty="0" err="1" smtClean="0"/>
              <a:t>anddigital</a:t>
            </a:r>
            <a:r>
              <a:rPr lang="en-US" sz="2000" dirty="0" smtClean="0"/>
              <a:t> transmission</a:t>
            </a:r>
            <a:endParaRPr lang="en-US" sz="2000" dirty="0" smtClean="0"/>
          </a:p>
          <a:p>
            <a:pPr algn="just"/>
            <a:r>
              <a:rPr lang="en-US" sz="2000" b="1" dirty="0" smtClean="0"/>
              <a:t>Internal sources </a:t>
            </a:r>
            <a:r>
              <a:rPr lang="en-US" sz="2000" dirty="0" smtClean="0"/>
              <a:t>include noise due to random motion and collision of electrons in the conductors, thermal noise due to diffusion and recombination of charge carriers in other electronic devices. Internal noise can be </a:t>
            </a:r>
            <a:r>
              <a:rPr lang="en-US" sz="2000" dirty="0" smtClean="0"/>
              <a:t>minimized </a:t>
            </a:r>
            <a:r>
              <a:rPr lang="en-US" sz="2000" dirty="0" smtClean="0"/>
              <a:t>by cooling and using digital technology for transmission</a:t>
            </a:r>
            <a:r>
              <a:rPr lang="en-US" sz="2000" dirty="0" smtClean="0"/>
              <a:t>.</a:t>
            </a:r>
          </a:p>
          <a:p>
            <a:r>
              <a:rPr lang="en-US" sz="2400" b="1" dirty="0" smtClean="0"/>
              <a:t>Distortion</a:t>
            </a:r>
            <a:endParaRPr lang="en-US" sz="2400" dirty="0" smtClean="0"/>
          </a:p>
          <a:p>
            <a:r>
              <a:rPr lang="en-US" sz="2000" dirty="0" smtClean="0"/>
              <a:t>It is also another type of channel problem. When the signal is distorted, the distorted signal may have frequency and bandwidth different from the transmitted signal. The variation in the signal frequency can be linear or non-linear</a:t>
            </a:r>
            <a:r>
              <a:rPr lang="en-US" sz="2000" dirty="0" smtClean="0"/>
              <a:t>.</a:t>
            </a:r>
            <a:endParaRPr lang="en-US" dirty="0"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1378" name="Picture 2" descr="Microwave&#10;Definition&#10;The inventor of&#10;microwave&#10;&#10;•One year later, Heinrich Rudolf&#10;Hertz proved Maxwell’s theory&#10;about elect..."/>
          <p:cNvPicPr>
            <a:picLocks noChangeAspect="1" noChangeArrowheads="1"/>
          </p:cNvPicPr>
          <p:nvPr/>
        </p:nvPicPr>
        <p:blipFill>
          <a:blip r:embed="rId2"/>
          <a:srcRect/>
          <a:stretch>
            <a:fillRect/>
          </a:stretch>
        </p:blipFill>
        <p:spPr bwMode="auto">
          <a:xfrm>
            <a:off x="0" y="0"/>
            <a:ext cx="9144000" cy="6865168"/>
          </a:xfrm>
          <a:prstGeom prst="rect">
            <a:avLst/>
          </a:prstGeom>
          <a:noFill/>
        </p:spPr>
      </p:pic>
      <p:sp>
        <p:nvSpPr>
          <p:cNvPr id="4" name="Rectangle 3"/>
          <p:cNvSpPr/>
          <p:nvPr/>
        </p:nvSpPr>
        <p:spPr>
          <a:xfrm>
            <a:off x="152400" y="1524000"/>
            <a:ext cx="19050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02" name="Picture 2" descr="Microwave&#10;Definition&#10;The inventor of&#10;microwave&#10;How to make&#10;microwave&#10;The application&#10;in the daily life&#10;Conclusion&#10;&#10;The Bib..."/>
          <p:cNvPicPr>
            <a:picLocks noChangeAspect="1" noChangeArrowheads="1"/>
          </p:cNvPicPr>
          <p:nvPr/>
        </p:nvPicPr>
        <p:blipFill>
          <a:blip r:embed="rId2"/>
          <a:srcRect/>
          <a:stretch>
            <a:fillRect/>
          </a:stretch>
        </p:blipFill>
        <p:spPr bwMode="auto">
          <a:xfrm>
            <a:off x="0" y="0"/>
            <a:ext cx="9144000" cy="6865168"/>
          </a:xfrm>
          <a:prstGeom prst="rect">
            <a:avLst/>
          </a:prstGeom>
        </p:spPr>
        <p:style>
          <a:lnRef idx="2">
            <a:schemeClr val="accent1">
              <a:shade val="50000"/>
            </a:schemeClr>
          </a:lnRef>
          <a:fillRef idx="1">
            <a:schemeClr val="accent1"/>
          </a:fillRef>
          <a:effectRef idx="0">
            <a:schemeClr val="accent1"/>
          </a:effectRef>
          <a:fontRef idx="minor">
            <a:schemeClr val="lt1"/>
          </a:fontRef>
        </p:style>
      </p:pic>
      <p:sp>
        <p:nvSpPr>
          <p:cNvPr id="4" name="Rectangle 3"/>
          <p:cNvSpPr/>
          <p:nvPr/>
        </p:nvSpPr>
        <p:spPr>
          <a:xfrm>
            <a:off x="152400" y="1600200"/>
            <a:ext cx="190500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3426" name="Picture 2" descr="4&#10;Categories of Microwave Systems:&#10;A. Short haul – used to carry information for relatively&#10;short distances, e.i. between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
        <p:nvSpPr>
          <p:cNvPr id="4" name="Rectangle 3"/>
          <p:cNvSpPr/>
          <p:nvPr/>
        </p:nvSpPr>
        <p:spPr>
          <a:xfrm>
            <a:off x="2362200" y="533400"/>
            <a:ext cx="5791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4450" name="Picture 2" descr="5&#10;Categories of Microwave Systems:&#10;A. Long haul – used to carry information for relatively&#10;long distances, such as inters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2438400" y="457200"/>
            <a:ext cx="571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5474" name="Picture 2" descr="6&#10;Advantages of Microwave Radio:&#10;1. Radio systems do not require a right-of-way&#10;acquisition between stations.&#10;2. Each sta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2438400" y="457200"/>
            <a:ext cx="5486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6498" name="Picture 2" descr="7&#10;Disadvantages of Microwave Radio:&#10;1. It is more difficult to analyze and design circuits at&#10;microwave frequencies.&#10;2. Me..."/>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2514600" y="457200"/>
            <a:ext cx="571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7522" name="Picture 2" descr="8&#10;Applications of Microwave:&#10;1. Telephone communications.&#10;2. Radar&#10;3. Space Communications&#10;4. Heating&#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2514600" y="533400"/>
            <a:ext cx="5638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Satellite </a:t>
            </a:r>
            <a:endParaRPr lang="en-US" dirty="0"/>
          </a:p>
        </p:txBody>
      </p:sp>
      <p:pic>
        <p:nvPicPr>
          <p:cNvPr id="108546" name="Picture 2" descr="   For example, Earth is a satellite because it&#10;    orbits the sun.&#10; "/>
          <p:cNvPicPr>
            <a:picLocks noChangeAspect="1" noChangeArrowheads="1"/>
          </p:cNvPicPr>
          <p:nvPr/>
        </p:nvPicPr>
        <p:blipFill>
          <a:blip r:embed="rId2"/>
          <a:srcRect/>
          <a:stretch>
            <a:fillRect/>
          </a:stretch>
        </p:blipFill>
        <p:spPr bwMode="auto">
          <a:xfrm>
            <a:off x="0" y="1371600"/>
            <a:ext cx="9144000" cy="548640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9570" name="Picture 2" descr="   A communications satellite is a radio relay&#10;    station in orbit above the earth.&#10;&#10;&#10;&#10;   It receives, amplifies, and r..."/>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0594" name="Picture 2" descr="   Satellite communications play a vital role in&#10;    the global telecommunications system.&#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Channel impairments</a:t>
            </a:r>
            <a:endParaRPr lang="en-US" dirty="0"/>
          </a:p>
        </p:txBody>
      </p:sp>
      <p:sp>
        <p:nvSpPr>
          <p:cNvPr id="3" name="Rectangle 2"/>
          <p:cNvSpPr/>
          <p:nvPr/>
        </p:nvSpPr>
        <p:spPr>
          <a:xfrm>
            <a:off x="304800" y="1447800"/>
            <a:ext cx="8382000" cy="2616101"/>
          </a:xfrm>
          <a:prstGeom prst="rect">
            <a:avLst/>
          </a:prstGeom>
        </p:spPr>
        <p:txBody>
          <a:bodyPr wrap="square">
            <a:spAutoFit/>
          </a:bodyPr>
          <a:lstStyle/>
          <a:p>
            <a:r>
              <a:rPr lang="en-US" sz="2400" b="1" dirty="0" smtClean="0"/>
              <a:t>Attenuation</a:t>
            </a:r>
            <a:endParaRPr lang="en-US" sz="2400" dirty="0" smtClean="0"/>
          </a:p>
          <a:p>
            <a:pPr algn="just"/>
            <a:r>
              <a:rPr lang="en-US" sz="2000" dirty="0" smtClean="0"/>
              <a:t>Attenuation is a problem caused by the medium. When the signal is propagating for a longer distance through a medium, depending on the length of the medium the initial power decreases. The loss in initial power is directly proportional to the length of the medium. Using amplifiers, the signal power is strengthened or amplified so as to reduce attenuation. </a:t>
            </a:r>
            <a:endParaRPr lang="en-US" sz="2000" dirty="0" smtClean="0"/>
          </a:p>
          <a:p>
            <a:pPr algn="just"/>
            <a:r>
              <a:rPr lang="en-US" sz="2000" dirty="0" smtClean="0"/>
              <a:t>Digital </a:t>
            </a:r>
            <a:r>
              <a:rPr lang="en-US" sz="2000" dirty="0" smtClean="0"/>
              <a:t>signals are comparatively less prone to attenuation than analogue signals.</a:t>
            </a:r>
            <a:endParaRPr lang="en-US" sz="2000" dirty="0"/>
          </a:p>
        </p:txBody>
      </p:sp>
      <p:pic>
        <p:nvPicPr>
          <p:cNvPr id="4" name="Picture 3" descr="Communication-Systems-03.png"/>
          <p:cNvPicPr>
            <a:picLocks noChangeAspect="1"/>
          </p:cNvPicPr>
          <p:nvPr/>
        </p:nvPicPr>
        <p:blipFill>
          <a:blip r:embed="rId2"/>
          <a:stretch>
            <a:fillRect/>
          </a:stretch>
        </p:blipFill>
        <p:spPr>
          <a:xfrm>
            <a:off x="0" y="4343400"/>
            <a:ext cx="9144000" cy="2209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1618" name="Picture 2" descr="   Two major elements of Satellite Communications&#10;    Systems are:&#10;     Space Segment&#10;&#10;     Ground Segment&#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42" name="Picture 2" descr="Conti…..&#10;  Commanding the Satellite for station keeping.&#10;&#10;&#10;&#10;  Determining Orbital parameters from Tracking&#10;&#10;  and Rangin..."/>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3666" name="Picture 2" descr="   The ground segment consists of&#10;     Earth Stations&#10;&#10;     Rear Ward Communication links&#10;&#10;     User terminals and in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4690" name="Picture 2" descr="   The path a Satellite follows around a planet is&#10;    defined as an orbit.&#10;&#10;&#10;&#10;   Satellite Orbits are classified in two..."/>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5714" name="Picture 2" descr="(          )&#10;&#10;   Early ventures      with satellite   communications used&#10;    satellites in Non-geostationary low earth o..."/>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6738" name="Picture 2" descr="   Classification of NGSOs as per the orbital plane&#10;    are:&#10;&#10;&#10;       Polar Orbit: In polar orbit the satellite moves fr..."/>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7762" name="Picture 2" descr="Advantages of NGSO&#10;&#10;  Less booster power required&#10;&#10;  Less delay in transmission path&#10;&#10;  Reduced problem of echo in voic..."/>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8786" name="Picture 2" descr="ACTIVE SATELLITE&#10;It is a functioning satellite that receives and transmits or&#10;retransmits radio-communication signals to o..."/>
          <p:cNvPicPr>
            <a:picLocks noChangeAspect="1" noChangeArrowheads="1"/>
          </p:cNvPicPr>
          <p:nvPr/>
        </p:nvPicPr>
        <p:blipFill>
          <a:blip r:embed="rId2"/>
          <a:srcRect/>
          <a:stretch>
            <a:fillRect/>
          </a:stretch>
        </p:blipFill>
        <p:spPr bwMode="auto">
          <a:xfrm>
            <a:off x="-1" y="0"/>
            <a:ext cx="8728477" cy="65532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9810" name="Picture 2" descr="Satellite&#10;communication is&#10;simply the&#10;communication of the&#10;satellite in space with&#10;large number of earth&#10;stations on the&#10;g..."/>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0834" name="Picture 2" descr="Principle of Operation&#10;&#10;&#10;&#10;&#10; Reflection of electromagnetic waves&#10;&#10; Measurement of running time of transmitted pulses&#10; "/>
          <p:cNvPicPr>
            <a:picLocks noChangeAspect="1" noChangeArrowheads="1"/>
          </p:cNvPicPr>
          <p:nvPr/>
        </p:nvPicPr>
        <p:blipFill>
          <a:blip r:embed="rId2"/>
          <a:srcRect/>
          <a:stretch>
            <a:fillRect/>
          </a:stretch>
        </p:blipFill>
        <p:spPr bwMode="auto">
          <a:xfrm>
            <a:off x="0" y="0"/>
            <a:ext cx="9296400" cy="6972301"/>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Elements Of Communication Systems</a:t>
            </a:r>
            <a:endParaRPr lang="en-US" dirty="0"/>
          </a:p>
        </p:txBody>
      </p:sp>
      <p:sp>
        <p:nvSpPr>
          <p:cNvPr id="3" name="Rectangle 2"/>
          <p:cNvSpPr/>
          <p:nvPr/>
        </p:nvSpPr>
        <p:spPr>
          <a:xfrm>
            <a:off x="609600" y="1524000"/>
            <a:ext cx="8001000" cy="3785652"/>
          </a:xfrm>
          <a:prstGeom prst="rect">
            <a:avLst/>
          </a:prstGeom>
        </p:spPr>
        <p:txBody>
          <a:bodyPr wrap="square">
            <a:spAutoFit/>
          </a:bodyPr>
          <a:lstStyle/>
          <a:p>
            <a:r>
              <a:rPr lang="en-US" sz="2400" b="1" dirty="0" smtClean="0"/>
              <a:t>Receiver</a:t>
            </a:r>
            <a:endParaRPr lang="en-US" sz="2400" dirty="0" smtClean="0"/>
          </a:p>
          <a:p>
            <a:r>
              <a:rPr lang="en-US" sz="2400" dirty="0" smtClean="0"/>
              <a:t>An arrangement that extracts the message or information from the transmitted signal at the output end of the channel and reproduces it in a suitable form as the original message signal is a receiver.</a:t>
            </a:r>
          </a:p>
          <a:p>
            <a:r>
              <a:rPr lang="en-US" sz="2400" b="1" dirty="0" smtClean="0"/>
              <a:t>Demodulator</a:t>
            </a:r>
            <a:endParaRPr lang="en-US" sz="2400" dirty="0" smtClean="0"/>
          </a:p>
          <a:p>
            <a:r>
              <a:rPr lang="en-US" sz="2400" dirty="0" smtClean="0"/>
              <a:t>It is the inverse phenomenon of modulation. The process of separation of message signal from the carrier wave takes place in the demodulator. The information is retrieved from the modulated wave.</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1858" name="Picture 2" descr="Radar Basic Principles&#10;&#10;&#10;&#10;&#10;   Transmitter&#10;   Duplexer&#10;   Receiver&#10;   Radar Antenna&#10;   Indicator&#10; "/>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882" name="Picture 2" descr="Principle of Measurement&#10;&#10; Distance Determination.&#10;&#10; Direction Determination.&#10;&#10; Elevation Angle.&#10;&#10; Range Resolution.&#10; "/>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9026" name="Picture 2" descr=" Signal Reception&#10; Signal-to-Noise Ratio&#10; Receiver Bandwidth&#10; Receiver Sensitivity&#10;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6978" name="Picture 2" descr=" Pulse Shape&#10; Pulse Width&#10; Pulse Compression&#10; Pulse Power&#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8002" name="Picture 2" descr=" Paraboloid - Conical Scan used for fire control -&#10;can be CW or Pulse&#10; Orange Peel Paraboliod - Usually CW and&#10;primarily..."/>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4930" name="Picture 2" descr="Doppler Effect&#10; "/>
          <p:cNvPicPr>
            <a:picLocks noChangeAspect="1" noChangeArrowheads="1"/>
          </p:cNvPicPr>
          <p:nvPr/>
        </p:nvPicPr>
        <p:blipFill>
          <a:blip r:embed="rId2"/>
          <a:srcRect/>
          <a:stretch>
            <a:fillRect/>
          </a:stretch>
        </p:blipFill>
        <p:spPr bwMode="auto">
          <a:xfrm>
            <a:off x="0" y="0"/>
            <a:ext cx="9143998" cy="685800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5954" name="Picture 2" descr="Azimuth Angular Measurement&#10;Relative Bearing = Angle from ship’s heading.&#10;True Bearing = Ship’s Heading + Relative Bearing..."/>
          <p:cNvPicPr>
            <a:picLocks noChangeAspect="1" noChangeArrowheads="1"/>
          </p:cNvPicPr>
          <p:nvPr/>
        </p:nvPicPr>
        <p:blipFill>
          <a:blip r:embed="rId2"/>
          <a:srcRect/>
          <a:stretch>
            <a:fillRect/>
          </a:stretch>
        </p:blipFill>
        <p:spPr bwMode="auto">
          <a:xfrm>
            <a:off x="0" y="0"/>
            <a:ext cx="9134453" cy="6858000"/>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0050" name="Picture 2" descr="What is GIS?&#10;&#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1074" name="Picture 2" descr="Geographical Information&#10;System&#10;o&#10;•&#10;•&#10;•&#10;•&#10;•&#10;&#10;A set of tools for&#10;Collecting&#10;Storing&#10;Manipulating&#10;Retrieving&#10;Transforming an..."/>
          <p:cNvPicPr>
            <a:picLocks noChangeAspect="1" noChangeArrowheads="1"/>
          </p:cNvPicPr>
          <p:nvPr/>
        </p:nvPicPr>
        <p:blipFill>
          <a:blip r:embed="rId2"/>
          <a:srcRect/>
          <a:stretch>
            <a:fillRect/>
          </a:stretch>
        </p:blipFill>
        <p:spPr bwMode="auto">
          <a:xfrm>
            <a:off x="-1" y="0"/>
            <a:ext cx="8931465" cy="67056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2098" name="Picture 2" descr="What is a GIS?&#10;GEOGRAPHIC&#10;implies that locations of the data items are known, or can be&#10;calculated, in terms of Geographic..."/>
          <p:cNvPicPr>
            <a:picLocks noChangeAspect="1" noChangeArrowheads="1"/>
          </p:cNvPicPr>
          <p:nvPr/>
        </p:nvPicPr>
        <p:blipFill>
          <a:blip r:embed="rId2"/>
          <a:srcRect/>
          <a:stretch>
            <a:fillRect/>
          </a:stretch>
        </p:blipFill>
        <p:spPr bwMode="auto">
          <a:xfrm>
            <a:off x="0" y="-1"/>
            <a:ext cx="8686800" cy="6521909"/>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Elements Of Communication Systems</a:t>
            </a:r>
            <a:endParaRPr lang="en-US" dirty="0"/>
          </a:p>
        </p:txBody>
      </p:sp>
      <p:sp>
        <p:nvSpPr>
          <p:cNvPr id="3" name="Rectangle 2"/>
          <p:cNvSpPr/>
          <p:nvPr/>
        </p:nvSpPr>
        <p:spPr>
          <a:xfrm>
            <a:off x="304800" y="1371600"/>
            <a:ext cx="8686800" cy="1200329"/>
          </a:xfrm>
          <a:prstGeom prst="rect">
            <a:avLst/>
          </a:prstGeom>
        </p:spPr>
        <p:txBody>
          <a:bodyPr wrap="square">
            <a:spAutoFit/>
          </a:bodyPr>
          <a:lstStyle/>
          <a:p>
            <a:r>
              <a:rPr lang="en-US" b="1" dirty="0" smtClean="0"/>
              <a:t>Repeaters</a:t>
            </a:r>
            <a:endParaRPr lang="en-US" dirty="0" smtClean="0"/>
          </a:p>
          <a:p>
            <a:r>
              <a:rPr lang="en-US" dirty="0" smtClean="0"/>
              <a:t>Repeaters are placed at different locations in between the transmitter and receiver. A repeater receives the transmitted signal, amplifies it and send it to the next repeater without distorting the original signal.</a:t>
            </a:r>
            <a:endParaRPr lang="en-US" dirty="0"/>
          </a:p>
        </p:txBody>
      </p:sp>
      <p:pic>
        <p:nvPicPr>
          <p:cNvPr id="4" name="Picture 3" descr="Communication-Systems-04.png"/>
          <p:cNvPicPr>
            <a:picLocks noChangeAspect="1"/>
          </p:cNvPicPr>
          <p:nvPr/>
        </p:nvPicPr>
        <p:blipFill>
          <a:blip r:embed="rId2"/>
          <a:stretch>
            <a:fillRect/>
          </a:stretch>
        </p:blipFill>
        <p:spPr>
          <a:xfrm>
            <a:off x="533400" y="2590800"/>
            <a:ext cx="8305800" cy="3733799"/>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22" name="Picture 2" descr="What is GIS?&#10;• GIS = Geographic Information System&#10;– Links databases and maps&#10;– Manages information about places&#10;– Helps a..."/>
          <p:cNvPicPr>
            <a:picLocks noChangeAspect="1" noChangeArrowheads="1"/>
          </p:cNvPicPr>
          <p:nvPr/>
        </p:nvPicPr>
        <p:blipFill>
          <a:blip r:embed="rId2"/>
          <a:srcRect/>
          <a:stretch>
            <a:fillRect/>
          </a:stretch>
        </p:blipFill>
        <p:spPr bwMode="auto">
          <a:xfrm>
            <a:off x="-1" y="0"/>
            <a:ext cx="8728477" cy="6553200"/>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4146" name="Picture 2" descr="GIS: a formal definition&#10;“A system for capturing, storing,&#10;checking, integrating, manipulating,&#10;analysing and displaying d..."/>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02" name="Picture 2" descr="Key Component of GIS&#10; "/>
          <p:cNvPicPr>
            <a:picLocks noChangeAspect="1" noChangeArrowheads="1"/>
          </p:cNvPicPr>
          <p:nvPr/>
        </p:nvPicPr>
        <p:blipFill>
          <a:blip r:embed="rId2"/>
          <a:srcRect/>
          <a:stretch>
            <a:fillRect/>
          </a:stretch>
        </p:blipFill>
        <p:spPr bwMode="auto">
          <a:xfrm>
            <a:off x="0" y="-1"/>
            <a:ext cx="8839200" cy="6636329"/>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4626" name="Picture 2" descr=" Hardware&#10; Computer&#10; Digitizer and Scanner&#10; Printer/Plotter&#10; Software&#10; GIS software provides the functions and tools..."/>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5650" name="Picture 2" descr=" Data:-&#10; GIS incorporates geographical features with tabular data in&#10;order to map, analyze, and assess real-world proble..."/>
          <p:cNvPicPr>
            <a:picLocks noChangeAspect="1" noChangeArrowheads="1"/>
          </p:cNvPicPr>
          <p:nvPr/>
        </p:nvPicPr>
        <p:blipFill>
          <a:blip r:embed="rId2"/>
          <a:srcRect/>
          <a:stretch>
            <a:fillRect/>
          </a:stretch>
        </p:blipFill>
        <p:spPr bwMode="auto">
          <a:xfrm>
            <a:off x="-1" y="0"/>
            <a:ext cx="8728477" cy="6553200"/>
          </a:xfrm>
          <a:prstGeom prst="rect">
            <a:avLst/>
          </a:prstGeom>
          <a:no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6674" name="Picture 2" descr=" People&#10; GIS users range from technical specialists who design&#10;and maintain the system to those who use it to help&#10;them ..."/>
          <p:cNvPicPr>
            <a:picLocks noChangeAspect="1" noChangeArrowheads="1"/>
          </p:cNvPicPr>
          <p:nvPr/>
        </p:nvPicPr>
        <p:blipFill>
          <a:blip r:embed="rId2"/>
          <a:srcRect/>
          <a:stretch>
            <a:fillRect/>
          </a:stretch>
        </p:blipFill>
        <p:spPr bwMode="auto">
          <a:xfrm>
            <a:off x="0" y="-1"/>
            <a:ext cx="8763000" cy="6579119"/>
          </a:xfrm>
          <a:prstGeom prst="rect">
            <a:avLst/>
          </a:prstGeom>
          <a:noFill/>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5170" name="Picture 2" descr="Why is GIS unique?&#10;• GIS handles SPATIAL information&#10;– Information referenced by its location in&#10;space&#10;&#10;• GIS makes connec..."/>
          <p:cNvPicPr>
            <a:picLocks noChangeAspect="1" noChangeArrowheads="1"/>
          </p:cNvPicPr>
          <p:nvPr/>
        </p:nvPicPr>
        <p:blipFill>
          <a:blip r:embed="rId2"/>
          <a:srcRect/>
          <a:stretch>
            <a:fillRect/>
          </a:stretch>
        </p:blipFill>
        <p:spPr bwMode="auto">
          <a:xfrm>
            <a:off x="0" y="0"/>
            <a:ext cx="9134454" cy="6858000"/>
          </a:xfrm>
          <a:prstGeom prst="rect">
            <a:avLst/>
          </a:prstGeom>
          <a:noFill/>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6194" name="Picture 2" descr="GIS: historical background&#10;This technology has developed from:&#10;– Digital cartography and CAD&#10;– Data Base Management System..."/>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7218" name="Picture 2" descr="GIS Process&#10;Capture&#10;Data&#10;Register&#10;Map Base&#10;Interpret&#10;Data&#10;&#10;Store Data&#10;in Computer&#10;&#10;Convert Data&#10;to Digital&#10;Format&#10;&#10;Process..."/>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8242" name="Picture 2" descr="GIS Areas&#10;Geo Sciences&#10;Civil Engineering&#10;Transportation&#10;Natural resources&#10;Geology &amp; Geophysics&#10;Environment&#10;Planning&#10;Admini..."/>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4000" b="1" dirty="0" smtClean="0"/>
              <a:t>Block Diagram of Communication </a:t>
            </a:r>
            <a:r>
              <a:rPr lang="en-US" sz="4000" b="1" dirty="0" smtClean="0"/>
              <a:t>Systems</a:t>
            </a:r>
            <a:endParaRPr lang="en-US" b="1" dirty="0"/>
          </a:p>
        </p:txBody>
      </p:sp>
      <p:sp>
        <p:nvSpPr>
          <p:cNvPr id="5" name="Rectangle 4"/>
          <p:cNvSpPr/>
          <p:nvPr/>
        </p:nvSpPr>
        <p:spPr>
          <a:xfrm>
            <a:off x="762000" y="990600"/>
            <a:ext cx="7772400" cy="923330"/>
          </a:xfrm>
          <a:prstGeom prst="rect">
            <a:avLst/>
          </a:prstGeom>
        </p:spPr>
        <p:txBody>
          <a:bodyPr wrap="square">
            <a:spAutoFit/>
          </a:bodyPr>
          <a:lstStyle/>
          <a:p>
            <a:r>
              <a:rPr lang="en-US" dirty="0" smtClean="0"/>
              <a:t>The block diagram given below represents the flow of the signal from the source to the destination. The role of every device and arrangement discussed above is better understood.</a:t>
            </a:r>
            <a:endParaRPr lang="en-US" dirty="0"/>
          </a:p>
        </p:txBody>
      </p:sp>
      <p:pic>
        <p:nvPicPr>
          <p:cNvPr id="6" name="Picture 5" descr="block-diagram-of-communication-systems.png"/>
          <p:cNvPicPr>
            <a:picLocks noChangeAspect="1"/>
          </p:cNvPicPr>
          <p:nvPr/>
        </p:nvPicPr>
        <p:blipFill>
          <a:blip r:embed="rId2"/>
          <a:stretch>
            <a:fillRect/>
          </a:stretch>
        </p:blipFill>
        <p:spPr>
          <a:xfrm>
            <a:off x="762000" y="2133600"/>
            <a:ext cx="7772400" cy="414337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9266" name="Picture 2" descr="GIS&#10;&#10;&#10;ARC INFO&#10;&#10;&#10;&#10;ArcGIS&#10;&#10;&#10;&#10;MapInfo&#10;&#10;&#10;&#10;GRASS&#10;&#10;&#10;&#10;Geomedia&#10;&#10;&#10;&#10;Geoconcept&#10;&#10;&#10;&#10;WIN GIS&#10;&#10;&#10;&#10;Microstation&#10;&#10;&#10;&#10;AutoCAD&#10;&#10;Sof..."/>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0290" name="Picture 2" descr="Major Services in GIS&#10;o GIS Application Software development&#10;&#10;o&#10;o&#10;o&#10;o&#10;o&#10;o&#10;o&#10;&#10;Remote Sensing Application Projects&#10;Thematic ..."/>
          <p:cNvPicPr>
            <a:picLocks noChangeAspect="1" noChangeArrowheads="1"/>
          </p:cNvPicPr>
          <p:nvPr/>
        </p:nvPicPr>
        <p:blipFill>
          <a:blip r:embed="rId2"/>
          <a:srcRect/>
          <a:stretch>
            <a:fillRect/>
          </a:stretch>
        </p:blipFill>
        <p:spPr bwMode="auto">
          <a:xfrm>
            <a:off x="0" y="-1"/>
            <a:ext cx="8305800" cy="6235861"/>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1314" name="Picture 2" descr="Internal&#10;users&#10;&#10;input&#10;&#10;Internal&#10;data&#10;base&#10;&#10;External&#10;management&#10;&#10;External&#10;user&#10;&#10;External&#10;data&#10;base&#10;&#10;Internal&#10;management&#10;&#10;an..."/>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2338" name="Picture 2" descr="Application of GIS&#10;• GIS used in multiple disciplines:&#10;Agriculture&#10;Archaeology&#10;Architecture/Landscape Arch.&#10;Business&#10;Compu..."/>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62" name="Picture 2" descr="Agriculture&#10;–&#10;–&#10;–&#10;–&#10;–&#10;&#10;Farm management&#10;Pest/Disease tracking&#10;Crop monitoring&#10;Yield prediction&#10;Soil analysis&#10;&#10; "/>
          <p:cNvPicPr>
            <a:picLocks noChangeAspect="1" noChangeArrowheads="1"/>
          </p:cNvPicPr>
          <p:nvPr/>
        </p:nvPicPr>
        <p:blipFill>
          <a:blip r:embed="rId2"/>
          <a:srcRect/>
          <a:stretch>
            <a:fillRect/>
          </a:stretch>
        </p:blipFill>
        <p:spPr bwMode="auto">
          <a:xfrm>
            <a:off x="-1" y="-1"/>
            <a:ext cx="9144001" cy="6865169"/>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4386" name="Picture 2" descr="Natural Resource Management&#10;•&#10;•&#10;•&#10;•&#10;•&#10;&#10;Forestry&#10;Ecology&#10;Mining&#10;Petroleum&#10;Water Resources&#10;&#10;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5410" name="Picture 2" descr="GIS: A Framework for Understanding&#10;and Managing Our Earth&#10;Geographic Knowledge&#10;Creating&#10;Measuring&#10;Organizing&#10;Analyzing&#10;Mod..."/>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6434" name="Picture 2" descr="Vector and Raster Representation&#10;of Point Map Features&#10;Map Feature&#10;&#10;GIS Vector&#10;Format&#10;&#10;(X,Y)&#10;Coordinate in space&#10;&#10;GIS Ras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7458" name="Picture 2" descr="Vector and Raster Representation&#10;of Line Map Features&#10;Map Feature&#10;&#10;GIS Vector&#10;Format&#10;&#10;GIS Raster&#10;Format&#10;&#10; "/>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8482" name="Picture 2" descr="Vector and Raster Representation&#10;of Area Map Features&#10;Map Feature&#10;&#10;GIS Vector&#10;Format&#10;&#10;GIS Raster&#10;Format&#10;&#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Elements Of Communication Systems</a:t>
            </a:r>
            <a:endParaRPr lang="en-US" dirty="0"/>
          </a:p>
        </p:txBody>
      </p:sp>
      <p:sp>
        <p:nvSpPr>
          <p:cNvPr id="3" name="Rectangle 2"/>
          <p:cNvSpPr/>
          <p:nvPr/>
        </p:nvSpPr>
        <p:spPr>
          <a:xfrm>
            <a:off x="609600" y="1447800"/>
            <a:ext cx="7696200" cy="4708981"/>
          </a:xfrm>
          <a:prstGeom prst="rect">
            <a:avLst/>
          </a:prstGeom>
        </p:spPr>
        <p:txBody>
          <a:bodyPr wrap="square">
            <a:spAutoFit/>
          </a:bodyPr>
          <a:lstStyle/>
          <a:p>
            <a:r>
              <a:rPr lang="en-US" sz="2000" b="1" dirty="0" smtClean="0"/>
              <a:t>Different </a:t>
            </a:r>
            <a:r>
              <a:rPr lang="en-US" sz="2000" b="1" dirty="0" smtClean="0"/>
              <a:t>types of Modulation.</a:t>
            </a:r>
          </a:p>
          <a:p>
            <a:r>
              <a:rPr lang="en-US" sz="2000" dirty="0" err="1" smtClean="0"/>
              <a:t>i</a:t>
            </a:r>
            <a:r>
              <a:rPr lang="en-US" sz="2000" dirty="0" smtClean="0"/>
              <a:t>. Amplitude Modulation (AM)</a:t>
            </a:r>
          </a:p>
          <a:p>
            <a:r>
              <a:rPr lang="en-US" sz="2000" dirty="0" smtClean="0"/>
              <a:t>	The </a:t>
            </a:r>
            <a:r>
              <a:rPr lang="en-US" sz="2000" dirty="0" smtClean="0"/>
              <a:t>process of changing the amplitude of the signal wave by impressing or superimposing it on a high-frequency carrier wave, keeping its frequency constant is called amplitude modulation.</a:t>
            </a:r>
          </a:p>
          <a:p>
            <a:r>
              <a:rPr lang="en-US" sz="2000" dirty="0" smtClean="0"/>
              <a:t>ii. Frequency Modulation (FM)</a:t>
            </a:r>
          </a:p>
          <a:p>
            <a:r>
              <a:rPr lang="en-US" sz="2000" dirty="0" smtClean="0"/>
              <a:t>	Frequency </a:t>
            </a:r>
            <a:r>
              <a:rPr lang="en-US" sz="2000" dirty="0" smtClean="0"/>
              <a:t>modulation is a technique in which the frequency of the message signal is varied by modulating with a carrier wave. It is better than amplitude modulation because it eliminates noise from various sources.</a:t>
            </a:r>
          </a:p>
          <a:p>
            <a:r>
              <a:rPr lang="en-US" sz="2000" dirty="0" smtClean="0"/>
              <a:t>iii. Phase Modulation (PM)</a:t>
            </a:r>
          </a:p>
          <a:p>
            <a:r>
              <a:rPr lang="en-US" sz="2000" dirty="0" smtClean="0"/>
              <a:t>	The </a:t>
            </a:r>
            <a:r>
              <a:rPr lang="en-US" sz="2000" dirty="0" smtClean="0"/>
              <a:t>phase of the carrier wave changes the phase of the signal wave. The phase shift after modulation is dependent on the frequency of the carrier wave as well. Phase modulated waves are immune to noise to a greater extent.</a:t>
            </a:r>
            <a:endParaRPr lang="en-US" sz="20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0530" name="Picture 2" descr="Comparison of Raster and Vector&#10;Formats&#10;Raster&#10;•&#10;&#10;Raster representations are&#10;relatively coarse and&#10;imprecise&#10;&#10;Vector&#10;•&#10;&#10;Ve..."/>
          <p:cNvPicPr>
            <a:picLocks noChangeAspect="1" noChangeArrowheads="1"/>
          </p:cNvPicPr>
          <p:nvPr/>
        </p:nvPicPr>
        <p:blipFill>
          <a:blip r:embed="rId2"/>
          <a:srcRect/>
          <a:stretch>
            <a:fillRect/>
          </a:stretch>
        </p:blipFill>
        <p:spPr bwMode="auto">
          <a:xfrm>
            <a:off x="228599" y="0"/>
            <a:ext cx="8728477" cy="6553200"/>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9506" name="Picture 2" descr="Attribute&#10;Attributes can be numeric or alfa-numeric&#10;Data a point, line or area&#10;data that is assigned to&#10;spatial features&#10;..."/>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1554" name="Picture 2" descr="SPATIAL DATA CRITERIA:&#10;• X-Y Coordinate System&#10;• Shape&#10;• Area/Size&#10;• Perimeter&#10;• Distance&#10;• Neighborhood&#10;&#10; "/>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2578" name="Picture 2" descr="QUERY ON DATABASE AND GRAPHICS&#10;DATABASE&#10;&#10;A&#10;&#10;B&#10;&#10;DATABASE TO QUERY GRAPHIC DATABASE&#10;&#10;DATABASE&#10;&#10;A&#10;&#10;B&#10;&#10;GRAPHICS TO GRAPHICS QU..."/>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s://player.slideplayer.com/61/11315626/slides/slide_1.jpg"/>
          <p:cNvPicPr>
            <a:picLocks noChangeAspect="1" noChangeArrowheads="1"/>
          </p:cNvPicPr>
          <p:nvPr/>
        </p:nvPicPr>
        <p:blipFill>
          <a:blip r:embed="rId2"/>
          <a:srcRect/>
          <a:stretch>
            <a:fillRect/>
          </a:stretch>
        </p:blipFill>
        <p:spPr bwMode="auto">
          <a:xfrm>
            <a:off x="-609600" y="-685800"/>
            <a:ext cx="9753600" cy="7315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WHAT IS GSM?&#10;• 1982 – European Telecommunications Standards Institute (ETSI) formed Grouped Special&#10;Mobile(GSM) to develop..."/>
          <p:cNvPicPr>
            <a:picLocks noChangeAspect="1" noChangeArrowheads="1"/>
          </p:cNvPicPr>
          <p:nvPr/>
        </p:nvPicPr>
        <p:blipFill>
          <a:blip r:embed="rId2"/>
          <a:srcRect/>
          <a:stretch>
            <a:fillRect/>
          </a:stretch>
        </p:blipFill>
        <p:spPr bwMode="auto">
          <a:xfrm>
            <a:off x="-64526" y="0"/>
            <a:ext cx="9208526" cy="6858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descr="Techniques used in GSM&#10;In the GSM system, TDMA in combination with FDMA is used .Thus, only a&#10;single mobile is using a giv..."/>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Time Div isio n Multiple Access (TDMA):&#10;Each frequency channel is further divided into a set of timeslots; each timeslot c..."/>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FREQUENCY REUSE&#10;• There are total 124 carriers in GSM&#10;• Each carrier has 8 timeslots and if 7 can be used for traffic then..."/>
          <p:cNvPicPr>
            <a:picLocks noChangeAspect="1" noChangeArrowheads="1"/>
          </p:cNvPicPr>
          <p:nvPr/>
        </p:nvPicPr>
        <p:blipFill>
          <a:blip r:embed="rId2"/>
          <a:srcRect/>
          <a:stretch>
            <a:fillRect/>
          </a:stretch>
        </p:blipFill>
        <p:spPr bwMode="auto">
          <a:xfrm>
            <a:off x="0" y="0"/>
            <a:ext cx="9073106" cy="6858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0"/>
            <a:ext cx="8229600" cy="1143000"/>
          </a:xfrm>
        </p:spPr>
        <p:txBody>
          <a:bodyPr>
            <a:normAutofit fontScale="90000"/>
          </a:bodyPr>
          <a:lstStyle/>
          <a:p>
            <a:r>
              <a:rPr lang="en-US" dirty="0" smtClean="0"/>
              <a:t>Introduction &amp; Basic Concepts of Modern Communication &amp; Technology</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descr="CDMATechnology&#10;What is CDMA Technology?&#10;Code division multiple access (CDMA) is a channel access method used by various ra..."/>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descr="FEATURES OF CDMA&#10;• Concept of CDMA&#10;Users share same&#10;bandwidth&#10;User axis shows&#10;cumulative signal strength&#10;of all users Co..."/>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descr="CDMA vs GSM&#10;Comparison between CDMA and GSM:&#10; InTDMA Band width available for transmission is&#10;small which leads to compro..."/>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descr="Advantages of CDMA:&#10;• Increased cellular communications security.&#10;• Simultaneous conversations.&#10;• Increased efficiency, me..."/>
          <p:cNvPicPr>
            <a:picLocks noChangeAspect="1" noChangeArrowheads="1"/>
          </p:cNvPicPr>
          <p:nvPr/>
        </p:nvPicPr>
        <p:blipFill>
          <a:blip r:embed="rId2"/>
          <a:srcRect/>
          <a:stretch>
            <a:fillRect/>
          </a:stretch>
        </p:blipFill>
        <p:spPr bwMode="auto">
          <a:xfrm>
            <a:off x="0" y="0"/>
            <a:ext cx="9073106" cy="68580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descr="ADVANTAGES OF GSM&#10;• Less signal deterioration inside buildings.&#10;• Talk time is generally higher in GSM phones due to the p..."/>
          <p:cNvPicPr>
            <a:picLocks noChangeAspect="1" noChangeArrowheads="1"/>
          </p:cNvPicPr>
          <p:nvPr/>
        </p:nvPicPr>
        <p:blipFill>
          <a:blip r:embed="rId2"/>
          <a:srcRect/>
          <a:stretch>
            <a:fillRect/>
          </a:stretch>
        </p:blipFill>
        <p:spPr bwMode="auto">
          <a:xfrm>
            <a:off x="0" y="0"/>
            <a:ext cx="9073106" cy="6858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descr="DISADVANTAGES OF GSM&#10;• Released and Missed Calls&#10;Conferring to Cellular Newscast, call superiority difficulties, with drop..."/>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descr="The GSM Association is an international organization&#10;founded in 1987, dedicated to providing, developing, and&#10;overseeing ..."/>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descr="MARKET SHARE BYTWOTECHNOLOGY&#10; "/>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descr="Reference&#10;• http://en.wikipedia.org/&#10;• Mobile Computing Technology, Applications and Service&#10;Creation – Asoke K Talukder, ..."/>
          <p:cNvPicPr>
            <a:picLocks noChangeAspect="1" noChangeArrowheads="1"/>
          </p:cNvPicPr>
          <p:nvPr/>
        </p:nvPicPr>
        <p:blipFill>
          <a:blip r:embed="rId2"/>
          <a:srcRect/>
          <a:stretch>
            <a:fillRect/>
          </a:stretch>
        </p:blipFill>
        <p:spPr bwMode="auto">
          <a:xfrm>
            <a:off x="0" y="0"/>
            <a:ext cx="9073106" cy="68580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descr="Thank you&#10; "/>
          <p:cNvPicPr>
            <a:picLocks noChangeAspect="1" noChangeArrowheads="1"/>
          </p:cNvPicPr>
          <p:nvPr/>
        </p:nvPicPr>
        <p:blipFill>
          <a:blip r:embed="rId2"/>
          <a:srcRect/>
          <a:stretch>
            <a:fillRect/>
          </a:stretch>
        </p:blipFill>
        <p:spPr bwMode="auto">
          <a:xfrm>
            <a:off x="0" y="-152400"/>
            <a:ext cx="9208526" cy="70104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Communication Systems </a:t>
            </a:r>
            <a:br>
              <a:rPr lang="en-US" dirty="0" smtClean="0"/>
            </a:br>
            <a:endParaRPr lang="en-US" dirty="0"/>
          </a:p>
        </p:txBody>
      </p:sp>
      <p:sp>
        <p:nvSpPr>
          <p:cNvPr id="3" name="TextBox 2"/>
          <p:cNvSpPr txBox="1"/>
          <p:nvPr/>
        </p:nvSpPr>
        <p:spPr>
          <a:xfrm>
            <a:off x="533400" y="1524000"/>
            <a:ext cx="8458200" cy="2215991"/>
          </a:xfrm>
          <a:prstGeom prst="rect">
            <a:avLst/>
          </a:prstGeom>
          <a:noFill/>
        </p:spPr>
        <p:txBody>
          <a:bodyPr wrap="square" rtlCol="0">
            <a:spAutoFit/>
          </a:bodyPr>
          <a:lstStyle/>
          <a:p>
            <a:pPr>
              <a:buFont typeface="Arial" pitchFamily="34" charset="0"/>
              <a:buChar char="•"/>
            </a:pPr>
            <a:r>
              <a:rPr lang="en-US" sz="2000" dirty="0" smtClean="0"/>
              <a:t>The communication system is </a:t>
            </a:r>
            <a:r>
              <a:rPr lang="en-US" sz="2000" b="1" dirty="0" smtClean="0"/>
              <a:t>a system which describes the information exchange between two points</a:t>
            </a:r>
            <a:r>
              <a:rPr lang="en-US" sz="2000" dirty="0" smtClean="0"/>
              <a:t>. </a:t>
            </a:r>
            <a:endParaRPr lang="en-US" sz="2000" dirty="0" smtClean="0"/>
          </a:p>
          <a:p>
            <a:pPr>
              <a:buFont typeface="Arial" pitchFamily="34" charset="0"/>
              <a:buChar char="•"/>
            </a:pPr>
            <a:r>
              <a:rPr lang="en-US" sz="2000" dirty="0" smtClean="0"/>
              <a:t>The </a:t>
            </a:r>
            <a:r>
              <a:rPr lang="en-US" sz="2000" dirty="0" smtClean="0"/>
              <a:t>process of transmission and reception of information is called communication. </a:t>
            </a:r>
            <a:endParaRPr lang="en-US" sz="2000" dirty="0" smtClean="0"/>
          </a:p>
          <a:p>
            <a:pPr>
              <a:buFont typeface="Arial" pitchFamily="34" charset="0"/>
              <a:buChar char="•"/>
            </a:pPr>
            <a:r>
              <a:rPr lang="en-US" sz="2000" dirty="0" smtClean="0"/>
              <a:t>The </a:t>
            </a:r>
            <a:r>
              <a:rPr lang="en-US" sz="2000" dirty="0" smtClean="0"/>
              <a:t>major elements of communication are the Transmitter of information, Channel or medium of communication and the Receiver of information.</a:t>
            </a:r>
          </a:p>
          <a:p>
            <a:endParaRPr lang="en-US" dirty="0"/>
          </a:p>
        </p:txBody>
      </p:sp>
      <p:pic>
        <p:nvPicPr>
          <p:cNvPr id="6" name="Picture 5" descr="Communication-Systems-01.jpg"/>
          <p:cNvPicPr>
            <a:picLocks noChangeAspect="1"/>
          </p:cNvPicPr>
          <p:nvPr/>
        </p:nvPicPr>
        <p:blipFill>
          <a:blip r:embed="rId2"/>
          <a:stretch>
            <a:fillRect/>
          </a:stretch>
        </p:blipFill>
        <p:spPr>
          <a:xfrm>
            <a:off x="609600" y="3613150"/>
            <a:ext cx="8089900" cy="26352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8674" name="Picture 2" descr="What is Wireless Local Loop&#10; In a telephone network a Wireless Local Loop is a generic&#10;term for an access system that use..."/>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9698" name="Picture 2" descr="WIRELESS LOCAL LOOP&#10; In the WLL system there are two concepts namely&#10; Narrowband WLL – offers a replacement for existing..."/>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22" name="Picture 2" descr="How its works&#10; WLL, which stands for Wireless Local Loop that&#10;connects subscribers to the PSTN using radio signals&#10;as a s..."/>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descr="Configuration of WLL&#10; "/>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0" name="Picture 2" descr="Access Technology&#10; Frequency Division Multiple Access&#10; Code Division Multiple Access&#10; Time Division Multiple Access&#10; T..."/>
          <p:cNvPicPr>
            <a:picLocks noChangeAspect="1" noChangeArrowheads="1"/>
          </p:cNvPicPr>
          <p:nvPr/>
        </p:nvPicPr>
        <p:blipFill>
          <a:blip r:embed="rId2"/>
          <a:srcRect/>
          <a:stretch>
            <a:fillRect/>
          </a:stretch>
        </p:blipFill>
        <p:spPr bwMode="auto">
          <a:xfrm>
            <a:off x="-1" y="0"/>
            <a:ext cx="8931465" cy="67056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descr="Features&#10; Better quality of service&#10; Compatible with other cellular technologies&#10; Scalability&#10; "/>
          <p:cNvPicPr>
            <a:picLocks noChangeAspect="1" noChangeArrowheads="1"/>
          </p:cNvPicPr>
          <p:nvPr/>
        </p:nvPicPr>
        <p:blipFill>
          <a:blip r:embed="rId2"/>
          <a:srcRect/>
          <a:stretch>
            <a:fillRect/>
          </a:stretch>
        </p:blipFill>
        <p:spPr bwMode="auto">
          <a:xfrm>
            <a:off x="0" y="0"/>
            <a:ext cx="8525490" cy="64008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8" name="Picture 2" descr="Advantages of WLL&#10; The cost of wireless equipment is less.&#10; Easy installation&#10; They have good scale of installation.&#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842" name="Picture 2" descr="TYPES OF WLL&#10; There are two type of WLL technique available. They are&#10;i. Local Multipoint Distribution Service (LMDS)&#10;ii...."/>
          <p:cNvPicPr>
            <a:picLocks noChangeAspect="1" noChangeArrowheads="1"/>
          </p:cNvPicPr>
          <p:nvPr/>
        </p:nvPicPr>
        <p:blipFill>
          <a:blip r:embed="rId2"/>
          <a:srcRect/>
          <a:stretch>
            <a:fillRect/>
          </a:stretch>
        </p:blipFill>
        <p:spPr bwMode="auto">
          <a:xfrm>
            <a:off x="0" y="0"/>
            <a:ext cx="8423996" cy="6324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866" name="Picture 2" descr="Local Multipoint Distribution Service&#10; Local Multipoint Distribution Service (LMDS) is the&#10;broadband wireless point-to-mu..."/>
          <p:cNvPicPr>
            <a:picLocks noChangeAspect="1" noChangeArrowheads="1"/>
          </p:cNvPicPr>
          <p:nvPr/>
        </p:nvPicPr>
        <p:blipFill>
          <a:blip r:embed="rId2"/>
          <a:srcRect/>
          <a:stretch>
            <a:fillRect/>
          </a:stretch>
        </p:blipFill>
        <p:spPr bwMode="auto">
          <a:xfrm>
            <a:off x="0" y="0"/>
            <a:ext cx="8423996" cy="63246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7890" name="Picture 2" descr="LDMS TRANSMISSION&#10; "/>
          <p:cNvPicPr>
            <a:picLocks noChangeAspect="1" noChangeArrowheads="1"/>
          </p:cNvPicPr>
          <p:nvPr/>
        </p:nvPicPr>
        <p:blipFill>
          <a:blip r:embed="rId2"/>
          <a:srcRect/>
          <a:stretch>
            <a:fillRect/>
          </a:stretch>
        </p:blipFill>
        <p:spPr bwMode="auto">
          <a:xfrm>
            <a:off x="0" y="-1"/>
            <a:ext cx="8686800" cy="6521909"/>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Communication Systems</a:t>
            </a:r>
            <a:endParaRPr lang="en-US" dirty="0"/>
          </a:p>
        </p:txBody>
      </p:sp>
      <p:sp>
        <p:nvSpPr>
          <p:cNvPr id="3" name="TextBox 2"/>
          <p:cNvSpPr txBox="1"/>
          <p:nvPr/>
        </p:nvSpPr>
        <p:spPr>
          <a:xfrm>
            <a:off x="990600" y="1143000"/>
            <a:ext cx="7467600" cy="2031325"/>
          </a:xfrm>
          <a:prstGeom prst="rect">
            <a:avLst/>
          </a:prstGeom>
          <a:noFill/>
        </p:spPr>
        <p:txBody>
          <a:bodyPr wrap="square" rtlCol="0">
            <a:spAutoFit/>
          </a:bodyPr>
          <a:lstStyle/>
          <a:p>
            <a:endParaRPr lang="en-US" dirty="0" smtClean="0"/>
          </a:p>
          <a:p>
            <a:pPr marL="342900" indent="-342900">
              <a:buAutoNum type="arabicPeriod"/>
            </a:pPr>
            <a:r>
              <a:rPr lang="en-US" b="1" dirty="0" smtClean="0"/>
              <a:t>Analog communication </a:t>
            </a:r>
            <a:r>
              <a:rPr lang="en-US" dirty="0" smtClean="0"/>
              <a:t>:Communicates </a:t>
            </a:r>
            <a:r>
              <a:rPr lang="en-US" dirty="0" smtClean="0"/>
              <a:t>data as electronic signals of varying frequency or </a:t>
            </a:r>
            <a:r>
              <a:rPr lang="en-US" dirty="0" smtClean="0"/>
              <a:t>amplitude.  </a:t>
            </a:r>
            <a:r>
              <a:rPr lang="en-US" dirty="0" err="1" smtClean="0"/>
              <a:t>Eg</a:t>
            </a:r>
            <a:r>
              <a:rPr lang="en-US" dirty="0" smtClean="0"/>
              <a:t>  </a:t>
            </a:r>
            <a:r>
              <a:rPr lang="en-US" dirty="0" smtClean="0"/>
              <a:t>Broadcast and telephone </a:t>
            </a:r>
            <a:r>
              <a:rPr lang="en-US" dirty="0" smtClean="0"/>
              <a:t>transmission</a:t>
            </a:r>
            <a:endParaRPr lang="en-US" dirty="0" smtClean="0"/>
          </a:p>
          <a:p>
            <a:pPr marL="342900" indent="-342900">
              <a:buAutoNum type="arabicPeriod"/>
            </a:pPr>
            <a:r>
              <a:rPr lang="en-US" b="1" dirty="0" err="1" smtClean="0"/>
              <a:t>Digial</a:t>
            </a:r>
            <a:r>
              <a:rPr lang="en-US" b="1" dirty="0" smtClean="0"/>
              <a:t> Communication  </a:t>
            </a:r>
            <a:r>
              <a:rPr lang="en-US" dirty="0" smtClean="0"/>
              <a:t>:The </a:t>
            </a:r>
            <a:r>
              <a:rPr lang="en-US" dirty="0" smtClean="0"/>
              <a:t>data are generated and processed in two states: High (represented as 1) and Low (represented as 0). Digital technology stores and transmits data in the form of 1s and 0s.</a:t>
            </a:r>
            <a:endParaRPr lang="en-US" dirty="0"/>
          </a:p>
        </p:txBody>
      </p:sp>
      <p:pic>
        <p:nvPicPr>
          <p:cNvPr id="4" name="Picture 3" descr="Communication-Systems-02.png"/>
          <p:cNvPicPr>
            <a:picLocks noChangeAspect="1"/>
          </p:cNvPicPr>
          <p:nvPr/>
        </p:nvPicPr>
        <p:blipFill>
          <a:blip r:embed="rId2"/>
          <a:stretch>
            <a:fillRect/>
          </a:stretch>
        </p:blipFill>
        <p:spPr>
          <a:xfrm>
            <a:off x="533400" y="3505200"/>
            <a:ext cx="8132722" cy="25908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8914" name="Picture 2" descr="Advantages and Disadvantages&#10; Advantages&#10;1. Easily developed&#10;2. Cost effective&#10;3. High data rate&#10;4. scalable architecture..."/>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descr="Multichannel Multipoint Distribution&#10;Service&#10; MMDS is a broadcasting and communications service that&#10;operates in the ultr..."/>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62" name="Picture 2" descr="MMDS Structure&#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descr="Advantages and Disadvantages&#10; Advantages&#10;1. High signal strength&#10;2. Cell size is small&#10;3. Less cost than LMDS&#10;4. Larger w..."/>
          <p:cNvPicPr>
            <a:picLocks noChangeAspect="1" noChangeArrowheads="1"/>
          </p:cNvPicPr>
          <p:nvPr/>
        </p:nvPicPr>
        <p:blipFill>
          <a:blip r:embed="rId2"/>
          <a:srcRect/>
          <a:stretch>
            <a:fillRect/>
          </a:stretch>
        </p:blipFill>
        <p:spPr bwMode="auto">
          <a:xfrm>
            <a:off x="0" y="0"/>
            <a:ext cx="8458200" cy="635028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3010" name="Picture 2" descr="Comparison between LMDS MMDS&#10;• Both are used for TV and 2-way internet service using fixed&#10;wireless access.&#10; Due to lower..."/>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4034" name="Picture 2" descr="Future Scope of WLL&#10; CDMA based WLL&#10; As the cost of mobile technology decreases, it is&#10;becoming more and more economic t..."/>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5058" name="Picture 2" descr="Manufacturers of WLL&#10; Airspan&#10; Alvarion&#10; Cambridge Broadband&#10; P-Com&#10; Sony Ericsson&#10; SR Telecom&#10; Intracom Telecom&#10;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VOIP</a:t>
            </a:r>
            <a:endParaRPr lang="en-US" dirty="0"/>
          </a:p>
        </p:txBody>
      </p:sp>
      <p:pic>
        <p:nvPicPr>
          <p:cNvPr id="1026" name="Picture 2" descr="Abstract&#10; Voice over Internet Protocol&#10;(VoIP) is a technology that&#10;enables one to make and&#10;receive phone calls through&#10;th..."/>
          <p:cNvPicPr>
            <a:picLocks noChangeAspect="1" noChangeArrowheads="1"/>
          </p:cNvPicPr>
          <p:nvPr/>
        </p:nvPicPr>
        <p:blipFill>
          <a:blip r:embed="rId2"/>
          <a:srcRect/>
          <a:stretch>
            <a:fillRect/>
          </a:stretch>
        </p:blipFill>
        <p:spPr bwMode="auto">
          <a:xfrm>
            <a:off x="0" y="1447800"/>
            <a:ext cx="8915400" cy="5245738"/>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8130" name="Picture 2" descr="What is VoIP?&#10; VoIP is packetisation and transport of&#10;classic public switched telephone system&#10;audio over an IP network.&#10;..."/>
          <p:cNvPicPr>
            <a:picLocks noChangeAspect="1" noChangeArrowheads="1"/>
          </p:cNvPicPr>
          <p:nvPr/>
        </p:nvPicPr>
        <p:blipFill>
          <a:blip r:embed="rId2"/>
          <a:srcRect/>
          <a:stretch>
            <a:fillRect/>
          </a:stretch>
        </p:blipFill>
        <p:spPr bwMode="auto">
          <a:xfrm>
            <a:off x="0" y="-1"/>
            <a:ext cx="8839200" cy="6636329"/>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9154" name="Picture 2" descr="PSTN vs. INTERNET&#10;PSTN&#10; Voice network use circuit&#10;switching.&#10; Dedicated path between&#10;calling and called party.&#10; Bandwid..."/>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609600"/>
            <a:ext cx="7924800" cy="5632311"/>
          </a:xfrm>
          <a:prstGeom prst="rect">
            <a:avLst/>
          </a:prstGeom>
        </p:spPr>
        <p:txBody>
          <a:bodyPr wrap="square">
            <a:spAutoFit/>
          </a:bodyPr>
          <a:lstStyle/>
          <a:p>
            <a:r>
              <a:rPr lang="en-US" sz="3200" b="1" dirty="0" smtClean="0"/>
              <a:t>Depending on the communication channel, the communication system is categorized as follows:</a:t>
            </a:r>
          </a:p>
          <a:p>
            <a:r>
              <a:rPr lang="en-US" sz="2400" b="1" dirty="0" smtClean="0"/>
              <a:t>1. Wired</a:t>
            </a:r>
            <a:r>
              <a:rPr lang="en-US" sz="2400" dirty="0" smtClean="0"/>
              <a:t> (Line communication)</a:t>
            </a:r>
          </a:p>
          <a:p>
            <a:r>
              <a:rPr lang="en-US" sz="2400" dirty="0" smtClean="0"/>
              <a:t>Parallel wire communication</a:t>
            </a:r>
          </a:p>
          <a:p>
            <a:r>
              <a:rPr lang="en-US" sz="2400" dirty="0" smtClean="0"/>
              <a:t>Twisted wire communication</a:t>
            </a:r>
          </a:p>
          <a:p>
            <a:r>
              <a:rPr lang="en-US" sz="2400" dirty="0" smtClean="0"/>
              <a:t>Coaxial cable communication</a:t>
            </a:r>
          </a:p>
          <a:p>
            <a:r>
              <a:rPr lang="en-US" sz="2400" dirty="0" smtClean="0"/>
              <a:t>Optical </a:t>
            </a:r>
            <a:r>
              <a:rPr lang="en-US" sz="2400" dirty="0" err="1" smtClean="0"/>
              <a:t>fibre</a:t>
            </a:r>
            <a:r>
              <a:rPr lang="en-US" sz="2400" dirty="0" smtClean="0"/>
              <a:t> communication</a:t>
            </a:r>
          </a:p>
          <a:p>
            <a:endParaRPr lang="en-US" sz="2400" dirty="0" smtClean="0"/>
          </a:p>
          <a:p>
            <a:r>
              <a:rPr lang="en-US" sz="2400" b="1" dirty="0" smtClean="0"/>
              <a:t>2. Wireless</a:t>
            </a:r>
            <a:r>
              <a:rPr lang="en-US" sz="2400" dirty="0" smtClean="0"/>
              <a:t> (Space communication)</a:t>
            </a:r>
          </a:p>
          <a:p>
            <a:r>
              <a:rPr lang="en-US" sz="2400" dirty="0" smtClean="0"/>
              <a:t>Ground wave communication</a:t>
            </a:r>
          </a:p>
          <a:p>
            <a:r>
              <a:rPr lang="en-US" sz="2400" dirty="0" err="1" smtClean="0"/>
              <a:t>Skywave</a:t>
            </a:r>
            <a:r>
              <a:rPr lang="en-US" sz="2400" dirty="0" smtClean="0"/>
              <a:t> communication</a:t>
            </a:r>
          </a:p>
          <a:p>
            <a:r>
              <a:rPr lang="en-US" sz="2400" dirty="0" smtClean="0"/>
              <a:t>Space wave communication</a:t>
            </a:r>
          </a:p>
          <a:p>
            <a:r>
              <a:rPr lang="en-US" sz="2400" dirty="0" smtClean="0"/>
              <a:t>Satellite communication</a:t>
            </a:r>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0178" name="Picture 2" descr="PBX&#10;Yesterday’s Networks&#10;Circuit Switched Networks (Voice)&#10;CO&#10;PBX&#10;CO&#10;CO&#10;Packet Switched Networks (Data)&#10;Router&#10;Router&#10;Rout..."/>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02" name="Picture 2" descr="VoIP – How does it work?&#10; Converting the voice signal&#10; ADC (analog to digital)&#10; DAC (digital to analog)&#10;Voice (source) ..."/>
          <p:cNvPicPr>
            <a:picLocks noChangeAspect="1" noChangeArrowheads="1"/>
          </p:cNvPicPr>
          <p:nvPr/>
        </p:nvPicPr>
        <p:blipFill>
          <a:blip r:embed="rId2"/>
          <a:srcRect/>
          <a:stretch>
            <a:fillRect/>
          </a:stretch>
        </p:blipFill>
        <p:spPr bwMode="auto">
          <a:xfrm>
            <a:off x="-1" y="0"/>
            <a:ext cx="9337441" cy="70104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2226" name="Picture 2" descr="VoIP – How does it work?&#10; The 1-2-3s of VoIP&#10; 1. Compression – voice is compressed&#10;typically with one of the following c..."/>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a:t>
            </a:r>
            <a:endParaRPr lang="en-US" dirty="0"/>
          </a:p>
        </p:txBody>
      </p:sp>
      <p:pic>
        <p:nvPicPr>
          <p:cNvPr id="53250" name="Picture 2" descr=" Simply the Bluetooth is a wireless technology&#10;that communicates with wide variety of&#10;electronic devices.&#10; The Bluetooth..."/>
          <p:cNvPicPr>
            <a:picLocks noChangeAspect="1" noChangeArrowheads="1"/>
          </p:cNvPicPr>
          <p:nvPr/>
        </p:nvPicPr>
        <p:blipFill>
          <a:blip r:embed="rId2"/>
          <a:srcRect/>
          <a:stretch>
            <a:fillRect/>
          </a:stretch>
        </p:blipFill>
        <p:spPr bwMode="auto">
          <a:xfrm>
            <a:off x="0" y="0"/>
            <a:ext cx="8322502" cy="62484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4274" name="Picture 2" descr=" Bluetooth is a wireless communication technology,&#10;creates wireless personal area network (WPAN) for&#10;short-range transmis..."/>
          <p:cNvPicPr>
            <a:picLocks noChangeAspect="1" noChangeArrowheads="1"/>
          </p:cNvPicPr>
          <p:nvPr/>
        </p:nvPicPr>
        <p:blipFill>
          <a:blip r:embed="rId2"/>
          <a:srcRect/>
          <a:stretch>
            <a:fillRect/>
          </a:stretch>
        </p:blipFill>
        <p:spPr bwMode="auto">
          <a:xfrm>
            <a:off x="-1" y="0"/>
            <a:ext cx="8626984" cy="64770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5298" name="Picture 2" descr=" A piconet is a network of devices connected&#10;using Bluetooth technology.&#10; When a network is established, one device&#10;take..."/>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6322" name="Picture 2" descr=" Collection of Piconets is called Scatternet. A&#10;master or slave in one piconet can become&#10;slave in another piconet.&#10;6&#10; "/>
          <p:cNvPicPr>
            <a:picLocks noChangeAspect="1" noChangeArrowheads="1"/>
          </p:cNvPicPr>
          <p:nvPr/>
        </p:nvPicPr>
        <p:blipFill>
          <a:blip r:embed="rId2"/>
          <a:srcRect/>
          <a:stretch>
            <a:fillRect/>
          </a:stretch>
        </p:blipFill>
        <p:spPr bwMode="auto">
          <a:xfrm>
            <a:off x="-1" y="152400"/>
            <a:ext cx="8626983" cy="64770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7346" name="Picture 2" descr=" In 1994 a group of engineers at Ericsson, a Swedish&#10;company, invented a wireless communication technology.&#10; In 1998, th..."/>
          <p:cNvPicPr>
            <a:picLocks noChangeAspect="1" noChangeArrowheads="1"/>
          </p:cNvPicPr>
          <p:nvPr/>
        </p:nvPicPr>
        <p:blipFill>
          <a:blip r:embed="rId2"/>
          <a:srcRect/>
          <a:stretch>
            <a:fillRect/>
          </a:stretch>
        </p:blipFill>
        <p:spPr bwMode="auto">
          <a:xfrm>
            <a:off x="0" y="-1"/>
            <a:ext cx="8686800" cy="6521909"/>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8370" name="Picture 2" descr=" The name Bluetooth taken from the 10th&#10;century, The Harald Blatand was a king of&#10;Denmark and Norway. He was&#10;called by hi..."/>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9394" name="Picture 2" descr=" Bluetooth technology is a combination of&#10;hardware and software. On the hardware side,&#10;chip containing the Bluetooth radi..."/>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Examples Of Communication </a:t>
            </a:r>
            <a:r>
              <a:rPr lang="en-US" b="1" dirty="0" smtClean="0"/>
              <a:t>Systems</a:t>
            </a:r>
            <a:endParaRPr lang="en-US" b="1" dirty="0"/>
          </a:p>
        </p:txBody>
      </p:sp>
      <p:sp>
        <p:nvSpPr>
          <p:cNvPr id="3" name="Rectangle 2"/>
          <p:cNvSpPr/>
          <p:nvPr/>
        </p:nvSpPr>
        <p:spPr>
          <a:xfrm>
            <a:off x="609600" y="1752600"/>
            <a:ext cx="7620000" cy="4401205"/>
          </a:xfrm>
          <a:prstGeom prst="rect">
            <a:avLst/>
          </a:prstGeom>
        </p:spPr>
        <p:txBody>
          <a:bodyPr wrap="square">
            <a:spAutoFit/>
          </a:bodyPr>
          <a:lstStyle/>
          <a:p>
            <a:r>
              <a:rPr lang="en-US" sz="2800" dirty="0" smtClean="0"/>
              <a:t>The following are a few examples of communication systems:</a:t>
            </a:r>
          </a:p>
          <a:p>
            <a:endParaRPr lang="en-US" sz="2800" dirty="0" smtClean="0"/>
          </a:p>
          <a:p>
            <a:pPr marL="342900" indent="-342900">
              <a:buAutoNum type="arabicPeriod"/>
            </a:pPr>
            <a:r>
              <a:rPr lang="en-US" sz="2800" dirty="0" smtClean="0"/>
              <a:t>Internet</a:t>
            </a:r>
          </a:p>
          <a:p>
            <a:pPr marL="342900" indent="-342900"/>
            <a:endParaRPr lang="en-US" sz="2800" dirty="0" smtClean="0"/>
          </a:p>
          <a:p>
            <a:r>
              <a:rPr lang="en-US" sz="2800" dirty="0" smtClean="0"/>
              <a:t>2. Public Switched Telephone network</a:t>
            </a:r>
          </a:p>
          <a:p>
            <a:endParaRPr lang="en-US" sz="2800" dirty="0" smtClean="0"/>
          </a:p>
          <a:p>
            <a:r>
              <a:rPr lang="en-US" sz="2800" dirty="0" smtClean="0"/>
              <a:t>3. Intranet and Extranet</a:t>
            </a:r>
          </a:p>
          <a:p>
            <a:endParaRPr lang="en-US" sz="2800" dirty="0" smtClean="0"/>
          </a:p>
          <a:p>
            <a:r>
              <a:rPr lang="en-US" sz="2800" dirty="0" smtClean="0"/>
              <a:t>4. Television</a:t>
            </a:r>
            <a:endParaRPr 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a:t>
            </a:r>
            <a:endParaRPr lang="en-US" dirty="0"/>
          </a:p>
        </p:txBody>
      </p:sp>
      <p:pic>
        <p:nvPicPr>
          <p:cNvPr id="60418" name="Picture 2" descr=" A ROUTER IS A NETWORKING DEVICE THAT&#10;FORWARDS DATA PACKETS BETWEEEN&#10;COMPUTER NETWORKS.&#10; A ROUTER IS CONNECTED TO TWO OR..."/>
          <p:cNvPicPr>
            <a:picLocks noChangeAspect="1" noChangeArrowheads="1"/>
          </p:cNvPicPr>
          <p:nvPr/>
        </p:nvPicPr>
        <p:blipFill>
          <a:blip r:embed="rId2"/>
          <a:srcRect/>
          <a:stretch>
            <a:fillRect/>
          </a:stretch>
        </p:blipFill>
        <p:spPr bwMode="auto">
          <a:xfrm>
            <a:off x="228600" y="1524000"/>
            <a:ext cx="8610600" cy="510540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42" name="Picture 2" descr="WI-FI i.e. wireless fidelity is wireless technology&#10;that uses radio frequency to transmit data&#10;through the air&#10;Wi-Fi (wire..."/>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2466" name="Picture 2" descr=" Back in 1991 wi-fi was invented by NCR&#10;Coporation in Netherlands.&#10; The first wireless products were brought on&#10;the mark..."/>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3490" name="Picture 2" descr="WI-FI TECHNOLOGY USES RADIO SINGNALS TO&#10;TRANSMIT DATA JUST LIKE OUR OLD RADIO SETS, TVS&#10;AND WALKIE-TALKIES.&#10;THE WIRELESS A..."/>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4514" name="Picture 2" descr=" Limited range&#10; Data security risks: a huge challenge for Wi-Fi&#10;networks.&#10; Interference from other devices: such as tel..."/>
          <p:cNvPicPr>
            <a:picLocks noChangeAspect="1" noChangeArrowheads="1"/>
          </p:cNvPicPr>
          <p:nvPr/>
        </p:nvPicPr>
        <p:blipFill>
          <a:blip r:embed="rId2"/>
          <a:srcRect/>
          <a:stretch>
            <a:fillRect/>
          </a:stretch>
        </p:blipFill>
        <p:spPr bwMode="auto">
          <a:xfrm>
            <a:off x="0" y="0"/>
            <a:ext cx="8915400" cy="6693538"/>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5538" name="Picture 2" descr="ppt on WIFI"/>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6562" name="Picture 2" descr="ppt on WIFI"/>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7586" name="Picture 2" descr="ppt on WIFI"/>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Communication Technology</a:t>
            </a:r>
            <a:endParaRPr lang="en-US" dirty="0"/>
          </a:p>
        </p:txBody>
      </p:sp>
      <p:pic>
        <p:nvPicPr>
          <p:cNvPr id="69634" name="Picture 2" descr="LOGO&#10;&#10;INTRODUCTION&#10;&#10;WHAT IS WIRELESS ?&#10;The word wireless is dictionary defined “having no wires ” .&#10;In networking terminol..."/>
          <p:cNvPicPr>
            <a:picLocks noChangeAspect="1" noChangeArrowheads="1"/>
          </p:cNvPicPr>
          <p:nvPr/>
        </p:nvPicPr>
        <p:blipFill>
          <a:blip r:embed="rId2"/>
          <a:srcRect/>
          <a:stretch>
            <a:fillRect/>
          </a:stretch>
        </p:blipFill>
        <p:spPr bwMode="auto">
          <a:xfrm>
            <a:off x="228600" y="1219199"/>
            <a:ext cx="8686800" cy="5663763"/>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8610" name="Picture 2" descr="LOGO&#10;&#10;1G TECHNOLOGY&#10;&#10;1G refers to the first generation of wireless telephone&#10;technology, mobile telecommunications which w..."/>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Elements Of Communication Systems</a:t>
            </a:r>
            <a:endParaRPr lang="en-US" b="1" dirty="0"/>
          </a:p>
        </p:txBody>
      </p:sp>
      <p:sp>
        <p:nvSpPr>
          <p:cNvPr id="3" name="Rectangle 2"/>
          <p:cNvSpPr/>
          <p:nvPr/>
        </p:nvSpPr>
        <p:spPr>
          <a:xfrm>
            <a:off x="609600" y="1219200"/>
            <a:ext cx="7924800" cy="4832092"/>
          </a:xfrm>
          <a:prstGeom prst="rect">
            <a:avLst/>
          </a:prstGeom>
        </p:spPr>
        <p:txBody>
          <a:bodyPr wrap="square">
            <a:spAutoFit/>
          </a:bodyPr>
          <a:lstStyle/>
          <a:p>
            <a:r>
              <a:rPr lang="en-US" sz="2200" b="1" dirty="0" smtClean="0"/>
              <a:t>Information</a:t>
            </a:r>
            <a:endParaRPr lang="en-US" sz="2200" dirty="0" smtClean="0"/>
          </a:p>
          <a:p>
            <a:r>
              <a:rPr lang="en-US" sz="2200" dirty="0" smtClean="0"/>
              <a:t>Message or information is the entity that is to be transmitted. It can be in the form of audio, video, temperature, picture, pressure, etc.</a:t>
            </a:r>
          </a:p>
          <a:p>
            <a:r>
              <a:rPr lang="en-US" sz="2200" b="1" dirty="0" smtClean="0"/>
              <a:t>Signal</a:t>
            </a:r>
            <a:endParaRPr lang="en-US" sz="2200" dirty="0" smtClean="0"/>
          </a:p>
          <a:p>
            <a:r>
              <a:rPr lang="en-US" sz="2200" dirty="0" smtClean="0"/>
              <a:t>The single-valued function of time that carries the information. The information is converted into an electrical form for transmission.</a:t>
            </a:r>
          </a:p>
          <a:p>
            <a:r>
              <a:rPr lang="en-US" sz="2200" b="1" dirty="0" smtClean="0"/>
              <a:t>Transducer</a:t>
            </a:r>
            <a:endParaRPr lang="en-US" sz="2200" dirty="0" smtClean="0"/>
          </a:p>
          <a:p>
            <a:r>
              <a:rPr lang="en-US" sz="2200" dirty="0" smtClean="0"/>
              <a:t>A device or an arrangement that converts one form of energy to the other. An electrical transducer converts physical variables such as pressure, force, temperature into corresponding electrical signal variations. </a:t>
            </a:r>
            <a:endParaRPr lang="en-US" sz="2200" dirty="0" smtClean="0"/>
          </a:p>
          <a:p>
            <a:r>
              <a:rPr lang="en-US" sz="2200" dirty="0" smtClean="0"/>
              <a:t>Example:</a:t>
            </a:r>
          </a:p>
          <a:p>
            <a:r>
              <a:rPr lang="en-US" sz="2200" dirty="0" smtClean="0"/>
              <a:t> </a:t>
            </a:r>
            <a:r>
              <a:rPr lang="en-US" sz="2200" dirty="0" smtClean="0"/>
              <a:t>Microphone – converts audio signals into electrical signals. </a:t>
            </a:r>
            <a:r>
              <a:rPr lang="en-US" sz="2200" dirty="0" err="1" smtClean="0"/>
              <a:t>Photodetector</a:t>
            </a:r>
            <a:r>
              <a:rPr lang="en-US" sz="2200" dirty="0" smtClean="0"/>
              <a:t> – converts light signals into electrical signals.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0658" name="Picture 2" descr="LOGO&#10;&#10;DRAWBACKS OF 1G&#10;&#10;Poor Voice Quality&#10;Poor Battery Life&#10;Large Phone Size&#10;No Security&#10;Limited Capacity&#10;Poor Handoff Rel..."/>
          <p:cNvPicPr>
            <a:picLocks noChangeAspect="1" noChangeArrowheads="1"/>
          </p:cNvPicPr>
          <p:nvPr/>
        </p:nvPicPr>
        <p:blipFill>
          <a:blip r:embed="rId2"/>
          <a:srcRect/>
          <a:stretch>
            <a:fillRect/>
          </a:stretch>
        </p:blipFill>
        <p:spPr bwMode="auto">
          <a:xfrm>
            <a:off x="-1" y="0"/>
            <a:ext cx="8931465" cy="670560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682" name="Picture 2" descr="LOGO&#10;&#10;2G TECHNOLOGY&#10;&#10; 2G technology refers to the 2nd generation which is&#10;based on GSM.&#10; It was launched in Finland in t..."/>
          <p:cNvPicPr>
            <a:picLocks noChangeAspect="1" noChangeArrowheads="1"/>
          </p:cNvPicPr>
          <p:nvPr/>
        </p:nvPicPr>
        <p:blipFill>
          <a:blip r:embed="rId2"/>
          <a:srcRect/>
          <a:stretch>
            <a:fillRect/>
          </a:stretch>
        </p:blipFill>
        <p:spPr bwMode="auto">
          <a:xfrm>
            <a:off x="0" y="-1"/>
            <a:ext cx="8763000" cy="657911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2706" name="Picture 2" descr="LOGO&#10;&#10;DRAWBACKS OF 2G&#10;&#10; 2G requires strong digital signals&#10;to help mobile phones work. If there&#10;is no network coverage in..."/>
          <p:cNvPicPr>
            <a:picLocks noChangeAspect="1" noChangeArrowheads="1"/>
          </p:cNvPicPr>
          <p:nvPr/>
        </p:nvPicPr>
        <p:blipFill>
          <a:blip r:embed="rId2"/>
          <a:srcRect/>
          <a:stretch>
            <a:fillRect/>
          </a:stretch>
        </p:blipFill>
        <p:spPr bwMode="auto">
          <a:xfrm>
            <a:off x="-1" y="0"/>
            <a:ext cx="8931465" cy="670560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3730" name="Picture 2" descr="LOGO&#10;&#10;WIRELESS MODELS OF 1G &amp; 2G&#10;&#10;1G WIRELESS SYSTEMS&#10;&#10;2G WIRELESS SYSTEMS&#10;&#10;Page  8&#10;&#10; "/>
          <p:cNvPicPr>
            <a:picLocks noChangeAspect="1" noChangeArrowheads="1"/>
          </p:cNvPicPr>
          <p:nvPr/>
        </p:nvPicPr>
        <p:blipFill>
          <a:blip r:embed="rId2"/>
          <a:srcRect/>
          <a:stretch>
            <a:fillRect/>
          </a:stretch>
        </p:blipFill>
        <p:spPr bwMode="auto">
          <a:xfrm>
            <a:off x="0" y="-1"/>
            <a:ext cx="8839200" cy="6636329"/>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4754" name="Picture 2" descr="LOGO&#10;&#10;2.5G TECHNOLOGY&#10;&#10; 2.5G is a technology between the second (2G) and&#10;third (3G) generation of mobile telephony.&#10; 2.5..."/>
          <p:cNvPicPr>
            <a:picLocks noChangeAspect="1" noChangeArrowheads="1"/>
          </p:cNvPicPr>
          <p:nvPr/>
        </p:nvPicPr>
        <p:blipFill>
          <a:blip r:embed="rId2"/>
          <a:srcRect/>
          <a:stretch>
            <a:fillRect/>
          </a:stretch>
        </p:blipFill>
        <p:spPr bwMode="auto">
          <a:xfrm>
            <a:off x="-1" y="0"/>
            <a:ext cx="8829971" cy="66294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5778" name="Picture 2" descr="LOGO&#10;&#10;3G TECHNOLOGY&#10;&#10;3G technology refer to third generation which was&#10;introduced in year 2000s.&#10;Data Transmission speed i..."/>
          <p:cNvPicPr>
            <a:picLocks noChangeAspect="1" noChangeArrowheads="1"/>
          </p:cNvPicPr>
          <p:nvPr/>
        </p:nvPicPr>
        <p:blipFill>
          <a:blip r:embed="rId2"/>
          <a:srcRect/>
          <a:stretch>
            <a:fillRect/>
          </a:stretch>
        </p:blipFill>
        <p:spPr bwMode="auto">
          <a:xfrm>
            <a:off x="0" y="0"/>
            <a:ext cx="8991600" cy="6750748"/>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6802" name="Picture 2" descr="LOGO&#10;&#10;FEATURES OF 3G TECHNOLOGY&#10;&#10; Providing Faster Communication&#10; Send/Receive Large Email Messages&#10; High Speed Web / M..."/>
          <p:cNvPicPr>
            <a:picLocks noChangeAspect="1" noChangeArrowheads="1"/>
          </p:cNvPicPr>
          <p:nvPr/>
        </p:nvPicPr>
        <p:blipFill>
          <a:blip r:embed="rId2"/>
          <a:srcRect/>
          <a:stretch>
            <a:fillRect/>
          </a:stretch>
        </p:blipFill>
        <p:spPr bwMode="auto">
          <a:xfrm>
            <a:off x="0" y="0"/>
            <a:ext cx="8915400" cy="6693538"/>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7826" name="Picture 2" descr="LOGO&#10;&#10;DRAWBACKS OF 3G TECHNOLOGY&#10;&#10; Expensive fees for 3G Licenses Services&#10; It was challenge to build the infrastructure..."/>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8850" name="Picture 2" descr="LOGO&#10;&#10;4G TECHNOLOGY (Anytime ,Anywhere)&#10;&#10;4G technology refer to or short name of fourth Generation&#10;which was started from ..."/>
          <p:cNvPicPr>
            <a:picLocks noChangeAspect="1" noChangeArrowheads="1"/>
          </p:cNvPicPr>
          <p:nvPr/>
        </p:nvPicPr>
        <p:blipFill>
          <a:blip r:embed="rId2"/>
          <a:srcRect/>
          <a:stretch>
            <a:fillRect/>
          </a:stretch>
        </p:blipFill>
        <p:spPr bwMode="auto">
          <a:xfrm>
            <a:off x="0" y="-1"/>
            <a:ext cx="8686800" cy="6521909"/>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9874" name="Picture 2" descr="LOGO&#10;&#10;4G (Anytime, Anywhere)&#10;&#10;The next generations of wireless technology that promises&#10;higher data rates and expanded mul..."/>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Elements Of Communication Systems</a:t>
            </a:r>
            <a:endParaRPr lang="en-US" dirty="0"/>
          </a:p>
        </p:txBody>
      </p:sp>
      <p:sp>
        <p:nvSpPr>
          <p:cNvPr id="3" name="Rectangle 2"/>
          <p:cNvSpPr/>
          <p:nvPr/>
        </p:nvSpPr>
        <p:spPr>
          <a:xfrm>
            <a:off x="685800" y="1447800"/>
            <a:ext cx="7467600" cy="4493538"/>
          </a:xfrm>
          <a:prstGeom prst="rect">
            <a:avLst/>
          </a:prstGeom>
        </p:spPr>
        <p:txBody>
          <a:bodyPr wrap="square">
            <a:spAutoFit/>
          </a:bodyPr>
          <a:lstStyle/>
          <a:p>
            <a:r>
              <a:rPr lang="en-US" sz="2200" b="1" dirty="0" smtClean="0"/>
              <a:t>Amplifier</a:t>
            </a:r>
            <a:endParaRPr lang="en-US" sz="2200" dirty="0" smtClean="0"/>
          </a:p>
          <a:p>
            <a:pPr algn="just"/>
            <a:r>
              <a:rPr lang="en-US" sz="2200" dirty="0" smtClean="0"/>
              <a:t>The electronic circuit or device that increases the amplitude or the strength of the transmitted signal is called an amplifier. When the signal strength becomes less than the required value, amplification can be done anywhere in between transmitter and receiver. </a:t>
            </a:r>
          </a:p>
          <a:p>
            <a:pPr algn="just"/>
            <a:r>
              <a:rPr lang="en-US" sz="2200" b="1" dirty="0" smtClean="0"/>
              <a:t>Modulator</a:t>
            </a:r>
            <a:endParaRPr lang="en-US" sz="2200" dirty="0" smtClean="0"/>
          </a:p>
          <a:p>
            <a:pPr algn="just"/>
            <a:r>
              <a:rPr lang="en-US" sz="2200" dirty="0" smtClean="0"/>
              <a:t>As the original message signal cannot be transmitted over a large distance because of their low frequency and amplitude, they are superimposed with high frequency and amplitude wave called carrier wave. This phenomenon of superimposing of message signal with a carrier wave is called modulation. And the resultant wave is a modulated wave which is to be transmitted.</a:t>
            </a:r>
            <a:endParaRPr lang="en-US" sz="22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0898" name="Picture 2" descr="LOGO&#10;&#10;DRAWBACKS OF 4G&#10;&#10;Battery uses is more&#10;Hard to implement&#10;Need complicated hardware&#10;Expensive equipment required&#10;to im..."/>
          <p:cNvPicPr>
            <a:picLocks noChangeAspect="1" noChangeArrowheads="1"/>
          </p:cNvPicPr>
          <p:nvPr/>
        </p:nvPicPr>
        <p:blipFill>
          <a:blip r:embed="rId2"/>
          <a:srcRect/>
          <a:stretch>
            <a:fillRect/>
          </a:stretch>
        </p:blipFill>
        <p:spPr bwMode="auto">
          <a:xfrm>
            <a:off x="-1" y="0"/>
            <a:ext cx="8626983" cy="64770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22" name="Picture 2" descr="COMPARISON BETWEEN 3G Vs 4G&#10;&#10;LOGO&#10;&#10;The basic difference between 3G and 4G is in data transfer and signal&#10;quality.&#10;&#10;3G&#10;&#10;4G&#10;..."/>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2946" name="Picture 2" descr="LOGO&#10;&#10;WIRLESS MODELS OF 3G &amp; 4G&#10;&#10; 3G WIRELESS SYSTEM&#10;&#10; 4G WIRELESS SYSTEM&#10;&#10;Page  19&#10;&#10;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3970" name="Picture 2" descr="LOGO&#10;&#10;5G TECHNOLOGY&#10;&#10;5G technology refer to short name of fifth Generation&#10;which was started from late 2010s.&#10;Complete wir..."/>
          <p:cNvPicPr>
            <a:picLocks noChangeAspect="1" noChangeArrowheads="1"/>
          </p:cNvPicPr>
          <p:nvPr/>
        </p:nvPicPr>
        <p:blipFill>
          <a:blip r:embed="rId2"/>
          <a:srcRect/>
          <a:stretch>
            <a:fillRect/>
          </a:stretch>
        </p:blipFill>
        <p:spPr bwMode="auto">
          <a:xfrm>
            <a:off x="-1" y="0"/>
            <a:ext cx="8728477" cy="65532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4994" name="Picture 2" descr="LOGO&#10;&#10;BENEFITS OF 5G TECHNOLOGY&#10;&#10;High Speed, High Capacity&#10;5G technology providing large broadcasting of data in&#10;Gbps .&#10;Mu..."/>
          <p:cNvPicPr>
            <a:picLocks noChangeAspect="1" noChangeArrowheads="1"/>
          </p:cNvPicPr>
          <p:nvPr/>
        </p:nvPicPr>
        <p:blipFill>
          <a:blip r:embed="rId2"/>
          <a:srcRect/>
          <a:stretch>
            <a:fillRect/>
          </a:stretch>
        </p:blipFill>
        <p:spPr bwMode="auto">
          <a:xfrm>
            <a:off x="9547" y="1143000"/>
            <a:ext cx="9134453" cy="68580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6018" name="Picture 2" descr="LOGO&#10;&#10;COMPARISON BETWEEN 4G Vs 5G&#10;&#10;The following basic differences between 4G and 5G are:&#10;&#10;Page  22&#10;&#10; "/>
          <p:cNvPicPr>
            <a:picLocks noChangeAspect="1" noChangeArrowheads="1"/>
          </p:cNvPicPr>
          <p:nvPr/>
        </p:nvPicPr>
        <p:blipFill>
          <a:blip r:embed="rId2"/>
          <a:srcRect/>
          <a:stretch>
            <a:fillRect/>
          </a:stretch>
        </p:blipFill>
        <p:spPr bwMode="auto">
          <a:xfrm>
            <a:off x="-1" y="0"/>
            <a:ext cx="9134453" cy="6858000"/>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7042" name="Picture 2" descr="LOGO&#10;&#10;EVOLUTION OF 1G TO 5G TECHNOLOGY&#10;&#10;Page  23&#10;&#10; "/>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over radio</a:t>
            </a:r>
            <a:endParaRPr lang="en-US" dirty="0"/>
          </a:p>
        </p:txBody>
      </p:sp>
      <p:pic>
        <p:nvPicPr>
          <p:cNvPr id="88066" name="Picture 2" descr="Introduction&#10;1 .Radio is the radiation of electromagnetic&#10;signals through the atmosphere or free space.&#10;2. The transmissio..."/>
          <p:cNvPicPr>
            <a:picLocks noChangeAspect="1" noChangeArrowheads="1"/>
          </p:cNvPicPr>
          <p:nvPr/>
        </p:nvPicPr>
        <p:blipFill>
          <a:blip r:embed="rId2"/>
          <a:srcRect/>
          <a:stretch>
            <a:fillRect/>
          </a:stretch>
        </p:blipFill>
        <p:spPr bwMode="auto">
          <a:xfrm>
            <a:off x="228600" y="1142999"/>
            <a:ext cx="8305800" cy="5663763"/>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9090" name="Picture 2" descr="Brief History&#10;Early radio testing scenario from AT &amp; T Lab&#10; "/>
          <p:cNvPicPr>
            <a:picLocks noChangeAspect="1" noChangeArrowheads="1"/>
          </p:cNvPicPr>
          <p:nvPr/>
        </p:nvPicPr>
        <p:blipFill>
          <a:blip r:embed="rId2"/>
          <a:srcRect/>
          <a:stretch>
            <a:fillRect/>
          </a:stretch>
        </p:blipFill>
        <p:spPr bwMode="auto">
          <a:xfrm>
            <a:off x="-1" y="-457200"/>
            <a:ext cx="9134453" cy="6858000"/>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0114" name="Picture 2" descr="History&#10;** In 1873 James Clerk Maxwell showed mathematically&#10;that electromagnetic waves could propagate through free&#10;space..."/>
          <p:cNvPicPr>
            <a:picLocks noChangeAspect="1" noChangeArrowheads="1"/>
          </p:cNvPicPr>
          <p:nvPr/>
        </p:nvPicPr>
        <p:blipFill>
          <a:blip r:embed="rId2"/>
          <a:srcRect/>
          <a:stretch>
            <a:fillRect/>
          </a:stretch>
        </p:blipFill>
        <p:spPr bwMode="auto">
          <a:xfrm>
            <a:off x="0" y="0"/>
            <a:ext cx="8915400" cy="669353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Elements Of Communication Systems</a:t>
            </a:r>
            <a:endParaRPr lang="en-US" dirty="0"/>
          </a:p>
        </p:txBody>
      </p:sp>
      <p:sp>
        <p:nvSpPr>
          <p:cNvPr id="5" name="Rectangle 4"/>
          <p:cNvSpPr/>
          <p:nvPr/>
        </p:nvSpPr>
        <p:spPr>
          <a:xfrm>
            <a:off x="457200" y="1676400"/>
            <a:ext cx="8153400" cy="3785652"/>
          </a:xfrm>
          <a:prstGeom prst="rect">
            <a:avLst/>
          </a:prstGeom>
        </p:spPr>
        <p:txBody>
          <a:bodyPr wrap="square">
            <a:spAutoFit/>
          </a:bodyPr>
          <a:lstStyle/>
          <a:p>
            <a:pPr algn="just"/>
            <a:r>
              <a:rPr lang="en-US" sz="2000" b="1" dirty="0" smtClean="0"/>
              <a:t>Transmitter</a:t>
            </a:r>
            <a:endParaRPr lang="en-US" sz="2000" dirty="0" smtClean="0"/>
          </a:p>
          <a:p>
            <a:pPr algn="just"/>
            <a:r>
              <a:rPr lang="en-US" sz="2000" dirty="0" smtClean="0"/>
              <a:t>It is the arrangement that processes the message signal into a suitable form for transmission and subsequently reception.</a:t>
            </a:r>
          </a:p>
          <a:p>
            <a:pPr algn="just"/>
            <a:r>
              <a:rPr lang="en-US" sz="2000" b="1" dirty="0" smtClean="0"/>
              <a:t>Antenna</a:t>
            </a:r>
            <a:endParaRPr lang="en-US" sz="2000" dirty="0" smtClean="0"/>
          </a:p>
          <a:p>
            <a:pPr algn="just"/>
            <a:r>
              <a:rPr lang="en-US" sz="2000" dirty="0" smtClean="0"/>
              <a:t>An Antenna is a structure or a device that will radiate and receive electromagnetic waves. So, they are used in both transmitters and receivers. An antenna is basically a metallic object, often a collection of wires. The electromagnetic waves are </a:t>
            </a:r>
            <a:r>
              <a:rPr lang="en-US" sz="2000" dirty="0" err="1" smtClean="0"/>
              <a:t>polarised</a:t>
            </a:r>
            <a:r>
              <a:rPr lang="en-US" sz="2000" dirty="0" smtClean="0"/>
              <a:t> according to the position of the antenna.</a:t>
            </a:r>
          </a:p>
          <a:p>
            <a:pPr algn="just"/>
            <a:r>
              <a:rPr lang="en-US" sz="2000" b="1" dirty="0" smtClean="0"/>
              <a:t>Channel</a:t>
            </a:r>
            <a:endParaRPr lang="en-US" sz="2000" dirty="0" smtClean="0"/>
          </a:p>
          <a:p>
            <a:pPr algn="just"/>
            <a:r>
              <a:rPr lang="en-US" sz="2000" dirty="0" smtClean="0"/>
              <a:t>A channel refers to a physical medium such as wire, cables, space through which the signal is passed from the transmitter to the receiver</a:t>
            </a:r>
            <a:r>
              <a:rPr lang="en-US" sz="2000" dirty="0" smtClean="0"/>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1138" name="Picture 2" descr="Classification of radio waves&#10;Class&#10;1 .Very Low Frequency&#10;2.Low frequency&#10;3. Medium frequency&#10;4.High frequency&#10;5.Very high..."/>
          <p:cNvPicPr>
            <a:picLocks noChangeAspect="1" noChangeArrowheads="1"/>
          </p:cNvPicPr>
          <p:nvPr/>
        </p:nvPicPr>
        <p:blipFill>
          <a:blip r:embed="rId2"/>
          <a:srcRect/>
          <a:stretch>
            <a:fillRect/>
          </a:stretch>
        </p:blipFill>
        <p:spPr bwMode="auto">
          <a:xfrm>
            <a:off x="228600" y="228600"/>
            <a:ext cx="8610600" cy="6464700"/>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62" name="Picture 2" descr="Mechanism&#10; "/>
          <p:cNvPicPr>
            <a:picLocks noChangeAspect="1" noChangeArrowheads="1"/>
          </p:cNvPicPr>
          <p:nvPr/>
        </p:nvPicPr>
        <p:blipFill>
          <a:blip r:embed="rId2"/>
          <a:srcRect/>
          <a:stretch>
            <a:fillRect/>
          </a:stretch>
        </p:blipFill>
        <p:spPr bwMode="auto">
          <a:xfrm>
            <a:off x="381000" y="228600"/>
            <a:ext cx="8458200" cy="635028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3186" name="Picture 2" descr="A transducer is a device that converts one form&#10;of energy to another&#10; "/>
          <p:cNvPicPr>
            <a:picLocks noChangeAspect="1" noChangeArrowheads="1"/>
          </p:cNvPicPr>
          <p:nvPr/>
        </p:nvPicPr>
        <p:blipFill>
          <a:blip r:embed="rId2"/>
          <a:srcRect/>
          <a:stretch>
            <a:fillRect/>
          </a:stretch>
        </p:blipFill>
        <p:spPr bwMode="auto">
          <a:xfrm>
            <a:off x="0" y="228600"/>
            <a:ext cx="8991600" cy="6407490"/>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4210" name="Picture 2" descr="Radio transmitter&#10; "/>
          <p:cNvPicPr>
            <a:picLocks noChangeAspect="1" noChangeArrowheads="1"/>
          </p:cNvPicPr>
          <p:nvPr/>
        </p:nvPicPr>
        <p:blipFill>
          <a:blip r:embed="rId2"/>
          <a:srcRect/>
          <a:stretch>
            <a:fillRect/>
          </a:stretch>
        </p:blipFill>
        <p:spPr bwMode="auto">
          <a:xfrm>
            <a:off x="-1" y="0"/>
            <a:ext cx="8728477" cy="6553200"/>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5234" name="Picture 2" descr="Radio receiver&#10; "/>
          <p:cNvPicPr>
            <a:picLocks noChangeAspect="1" noChangeArrowheads="1"/>
          </p:cNvPicPr>
          <p:nvPr/>
        </p:nvPicPr>
        <p:blipFill>
          <a:blip r:embed="rId2"/>
          <a:srcRect/>
          <a:stretch>
            <a:fillRect/>
          </a:stretch>
        </p:blipFill>
        <p:spPr bwMode="auto">
          <a:xfrm>
            <a:off x="0" y="-1"/>
            <a:ext cx="8763000" cy="6579119"/>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0354" name="Picture 2" descr="Electromagnetic Wave&#10;Defintion&#10;&#10;A wave which can&#10;travel without&#10;medium&#10;&#10;Characteristics&#10;&#10;Source&#10;&#10;•A transversal&#10;wave&#10;•Have..."/>
          <p:cNvPicPr>
            <a:picLocks noChangeAspect="1" noChangeArrowheads="1"/>
          </p:cNvPicPr>
          <p:nvPr/>
        </p:nvPicPr>
        <p:blipFill>
          <a:blip r:embed="rId2"/>
          <a:srcRect/>
          <a:stretch>
            <a:fillRect/>
          </a:stretch>
        </p:blipFill>
        <p:spPr bwMode="auto">
          <a:xfrm>
            <a:off x="0" y="0"/>
            <a:ext cx="9144000" cy="6865168"/>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WHAT IS MICROWAVE?&#10;• Electromagnetic waves with frequencies ranging from 3 GHz to 300 GHz.&#10;• Wavelength is in the order of..."/>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7282" name="Picture 2" descr="WHAT IS MICROWAVE?(CONTINUE)&#10;• Microwaves up to 300 GHz occupy a region in the electromagnetic spectrum&#10;between radio wave..."/>
          <p:cNvPicPr>
            <a:picLocks noChangeAspect="1" noChangeArrowheads="1"/>
          </p:cNvPicPr>
          <p:nvPr/>
        </p:nvPicPr>
        <p:blipFill>
          <a:blip r:embed="rId2"/>
          <a:srcRect/>
          <a:stretch>
            <a:fillRect/>
          </a:stretch>
        </p:blipFill>
        <p:spPr bwMode="auto">
          <a:xfrm>
            <a:off x="0" y="0"/>
            <a:ext cx="9208526" cy="6858000"/>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8306" name="Picture 2" descr="Microwave&#10;James Clerk Maxwell&#10;&#10;Definition&#10;The inventor of&#10;microwave&#10;How to make&#10;microwave&#10;The application&#10;in the daily lif..."/>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0" y="1524000"/>
            <a:ext cx="1981200" cy="510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9330" name="Picture 2" descr="Microwave&#10;Definition&#10;The inventor of&#10;microwave&#10;How to make&#10;microwave&#10;The application&#10;in the daily life&#10;Conclusion&#10;&#10;The Bib..."/>
          <p:cNvPicPr>
            <a:picLocks noChangeAspect="1" noChangeArrowheads="1"/>
          </p:cNvPicPr>
          <p:nvPr/>
        </p:nvPicPr>
        <p:blipFill>
          <a:blip r:embed="rId2"/>
          <a:srcRect/>
          <a:stretch>
            <a:fillRect/>
          </a:stretch>
        </p:blipFill>
        <p:spPr bwMode="auto">
          <a:xfrm>
            <a:off x="-1" y="0"/>
            <a:ext cx="9134453" cy="6858000"/>
          </a:xfrm>
          <a:prstGeom prst="rect">
            <a:avLst/>
          </a:prstGeom>
          <a:noFill/>
        </p:spPr>
      </p:pic>
      <p:sp>
        <p:nvSpPr>
          <p:cNvPr id="4" name="Rectangle 3"/>
          <p:cNvSpPr/>
          <p:nvPr/>
        </p:nvSpPr>
        <p:spPr>
          <a:xfrm>
            <a:off x="0" y="1524000"/>
            <a:ext cx="1981200" cy="510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7424</TotalTime>
  <Words>882</Words>
  <Application>Microsoft Office PowerPoint</Application>
  <PresentationFormat>On-screen Show (4:3)</PresentationFormat>
  <Paragraphs>91</Paragraphs>
  <Slides>154</Slides>
  <Notes>0</Notes>
  <HiddenSlides>0</HiddenSlides>
  <MMClips>0</MMClips>
  <ScaleCrop>false</ScaleCrop>
  <HeadingPairs>
    <vt:vector size="4" baseType="variant">
      <vt:variant>
        <vt:lpstr>Theme</vt:lpstr>
      </vt:variant>
      <vt:variant>
        <vt:i4>1</vt:i4>
      </vt:variant>
      <vt:variant>
        <vt:lpstr>Slide Titles</vt:lpstr>
      </vt:variant>
      <vt:variant>
        <vt:i4>154</vt:i4>
      </vt:variant>
    </vt:vector>
  </HeadingPairs>
  <TitlesOfParts>
    <vt:vector size="155" baseType="lpstr">
      <vt:lpstr>Office Theme</vt:lpstr>
      <vt:lpstr>Information Technology UNIT-1</vt:lpstr>
      <vt:lpstr>Introduction &amp; Basic Concepts of Modern Communication &amp; Technology</vt:lpstr>
      <vt:lpstr>Communication Systems  </vt:lpstr>
      <vt:lpstr>Types of Communication Systems</vt:lpstr>
      <vt:lpstr>Slide 5</vt:lpstr>
      <vt:lpstr>Examples Of Communication Systems</vt:lpstr>
      <vt:lpstr>Elements Of Communication Systems</vt:lpstr>
      <vt:lpstr>Elements Of Communication Systems</vt:lpstr>
      <vt:lpstr>Elements Of Communication Systems</vt:lpstr>
      <vt:lpstr>Channel impairments</vt:lpstr>
      <vt:lpstr>Channel impairments</vt:lpstr>
      <vt:lpstr>Elements Of Communication Systems</vt:lpstr>
      <vt:lpstr>Elements Of Communication Systems</vt:lpstr>
      <vt:lpstr>Block Diagram of Communication Systems</vt:lpstr>
      <vt:lpstr>Elements Of Communication Systems</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VOIP</vt:lpstr>
      <vt:lpstr>Slide 48</vt:lpstr>
      <vt:lpstr>Slide 49</vt:lpstr>
      <vt:lpstr>Slide 50</vt:lpstr>
      <vt:lpstr>Slide 51</vt:lpstr>
      <vt:lpstr>Slide 52</vt:lpstr>
      <vt:lpstr>BLUETOOTH</vt:lpstr>
      <vt:lpstr>Slide 54</vt:lpstr>
      <vt:lpstr>Slide 55</vt:lpstr>
      <vt:lpstr>Slide 56</vt:lpstr>
      <vt:lpstr>Slide 57</vt:lpstr>
      <vt:lpstr>Slide 58</vt:lpstr>
      <vt:lpstr>Slide 59</vt:lpstr>
      <vt:lpstr>Wi-Fi</vt:lpstr>
      <vt:lpstr>Slide 61</vt:lpstr>
      <vt:lpstr>Slide 62</vt:lpstr>
      <vt:lpstr>Slide 63</vt:lpstr>
      <vt:lpstr>Slide 64</vt:lpstr>
      <vt:lpstr>Slide 65</vt:lpstr>
      <vt:lpstr>Slide 66</vt:lpstr>
      <vt:lpstr>Slide 67</vt:lpstr>
      <vt:lpstr>Communication Technology</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Communication over radio</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Communication Satellite </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vector>
  </TitlesOfParts>
  <Company>by adguard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hp</cp:lastModifiedBy>
  <cp:revision>98</cp:revision>
  <dcterms:created xsi:type="dcterms:W3CDTF">2021-10-25T18:35:47Z</dcterms:created>
  <dcterms:modified xsi:type="dcterms:W3CDTF">2022-11-10T08:23:24Z</dcterms:modified>
</cp:coreProperties>
</file>